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6" r:id="rId10"/>
    <p:sldId id="265" r:id="rId11"/>
    <p:sldId id="266" r:id="rId12"/>
    <p:sldId id="267" r:id="rId13"/>
    <p:sldId id="309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310" r:id="rId26"/>
    <p:sldId id="280" r:id="rId27"/>
    <p:sldId id="281" r:id="rId28"/>
    <p:sldId id="282" r:id="rId29"/>
    <p:sldId id="302" r:id="rId30"/>
    <p:sldId id="283" r:id="rId31"/>
    <p:sldId id="300" r:id="rId32"/>
    <p:sldId id="284" r:id="rId33"/>
    <p:sldId id="285" r:id="rId34"/>
    <p:sldId id="286" r:id="rId35"/>
    <p:sldId id="287" r:id="rId36"/>
    <p:sldId id="304" r:id="rId37"/>
    <p:sldId id="288" r:id="rId38"/>
    <p:sldId id="289" r:id="rId39"/>
    <p:sldId id="305" r:id="rId40"/>
    <p:sldId id="292" r:id="rId41"/>
    <p:sldId id="290" r:id="rId42"/>
    <p:sldId id="291" r:id="rId43"/>
    <p:sldId id="293" r:id="rId44"/>
    <p:sldId id="311" r:id="rId45"/>
    <p:sldId id="312" r:id="rId46"/>
    <p:sldId id="313" r:id="rId47"/>
    <p:sldId id="314" r:id="rId48"/>
    <p:sldId id="301" r:id="rId49"/>
    <p:sldId id="315" r:id="rId50"/>
    <p:sldId id="294" r:id="rId51"/>
    <p:sldId id="295" r:id="rId52"/>
    <p:sldId id="296" r:id="rId53"/>
    <p:sldId id="297" r:id="rId54"/>
    <p:sldId id="298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a565b9e4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a565b9e4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a565b9e4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a565b9e4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a565b9e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a565b9e4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113182CA-7B34-9E88-51F0-05F82F58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a565b9e49_0_114:notes">
            <a:extLst>
              <a:ext uri="{FF2B5EF4-FFF2-40B4-BE49-F238E27FC236}">
                <a16:creationId xmlns:a16="http://schemas.microsoft.com/office/drawing/2014/main" id="{1472F105-E278-95AD-4D11-A3CD39B90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a565b9e49_0_114:notes">
            <a:extLst>
              <a:ext uri="{FF2B5EF4-FFF2-40B4-BE49-F238E27FC236}">
                <a16:creationId xmlns:a16="http://schemas.microsoft.com/office/drawing/2014/main" id="{01419D9E-94D6-EAB3-4984-720764D24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99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a565b9e49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a565b9e49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a565b9e4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a565b9e4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a565b9e4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a565b9e4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a565b9e4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a565b9e4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a565b9e49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6a565b9e49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a58cc054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a58cc054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45ddb66ee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45ddb66ee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a58cc05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a58cc05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a58cc054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a58cc054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a58cc054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a58cc054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a565b9e49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a565b9e49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a565b9e4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a565b9e4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94C2B66F-AB4E-C4C5-B4C1-3DB606912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a565b9e49_0_247:notes">
            <a:extLst>
              <a:ext uri="{FF2B5EF4-FFF2-40B4-BE49-F238E27FC236}">
                <a16:creationId xmlns:a16="http://schemas.microsoft.com/office/drawing/2014/main" id="{20D4990C-81B9-6A6C-E9B4-D82FE1EC48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a565b9e49_0_247:notes">
            <a:extLst>
              <a:ext uri="{FF2B5EF4-FFF2-40B4-BE49-F238E27FC236}">
                <a16:creationId xmlns:a16="http://schemas.microsoft.com/office/drawing/2014/main" id="{A20C41B8-0414-331E-D987-B01F831CA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358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a58cc054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6a58cc054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a565b9e4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6a565b9e4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a58cc054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a58cc054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>
          <a:extLst>
            <a:ext uri="{FF2B5EF4-FFF2-40B4-BE49-F238E27FC236}">
              <a16:creationId xmlns:a16="http://schemas.microsoft.com/office/drawing/2014/main" id="{4BD63F20-2A9C-C7E2-BD18-CA6CA7DD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a58cc054f_0_171:notes">
            <a:extLst>
              <a:ext uri="{FF2B5EF4-FFF2-40B4-BE49-F238E27FC236}">
                <a16:creationId xmlns:a16="http://schemas.microsoft.com/office/drawing/2014/main" id="{DF9D7258-F563-FF34-736C-889F24404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a58cc054f_0_171:notes">
            <a:extLst>
              <a:ext uri="{FF2B5EF4-FFF2-40B4-BE49-F238E27FC236}">
                <a16:creationId xmlns:a16="http://schemas.microsoft.com/office/drawing/2014/main" id="{89F9D8CC-CBA5-ED84-3E45-B385AC70A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403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46c0af53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46c0af53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a565b9e4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6a565b9e4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4875545-CFCC-7BDA-20A1-D5D767C6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a565b9e49_0_261:notes">
            <a:extLst>
              <a:ext uri="{FF2B5EF4-FFF2-40B4-BE49-F238E27FC236}">
                <a16:creationId xmlns:a16="http://schemas.microsoft.com/office/drawing/2014/main" id="{B22D5A06-D43F-A69F-7303-9AB438B51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6a565b9e49_0_261:notes">
            <a:extLst>
              <a:ext uri="{FF2B5EF4-FFF2-40B4-BE49-F238E27FC236}">
                <a16:creationId xmlns:a16="http://schemas.microsoft.com/office/drawing/2014/main" id="{FC0066AC-BE64-56E5-93E3-CE077200F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414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a58cc05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a58cc05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a58cc054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a58cc054f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a58cc054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a58cc054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a58cc054f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6a58cc054f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>
          <a:extLst>
            <a:ext uri="{FF2B5EF4-FFF2-40B4-BE49-F238E27FC236}">
              <a16:creationId xmlns:a16="http://schemas.microsoft.com/office/drawing/2014/main" id="{A0D78035-5932-E20B-5C63-5107B715C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a58cc054f_0_382:notes">
            <a:extLst>
              <a:ext uri="{FF2B5EF4-FFF2-40B4-BE49-F238E27FC236}">
                <a16:creationId xmlns:a16="http://schemas.microsoft.com/office/drawing/2014/main" id="{0E018A22-FA4E-9572-F8FC-D958257F0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6a58cc054f_0_382:notes">
            <a:extLst>
              <a:ext uri="{FF2B5EF4-FFF2-40B4-BE49-F238E27FC236}">
                <a16:creationId xmlns:a16="http://schemas.microsoft.com/office/drawing/2014/main" id="{69E41AC0-10E3-4912-E3D9-95C93A9437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161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a58cc054f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6a58cc054f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a58cc054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a58cc054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46D52D85-5E12-AE07-59DF-4791965B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94618fe19_4_733:notes">
            <a:extLst>
              <a:ext uri="{FF2B5EF4-FFF2-40B4-BE49-F238E27FC236}">
                <a16:creationId xmlns:a16="http://schemas.microsoft.com/office/drawing/2014/main" id="{C764EAE9-EF4E-8EAC-81A1-8110B5E625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94618fe19_4_733:notes">
            <a:extLst>
              <a:ext uri="{FF2B5EF4-FFF2-40B4-BE49-F238E27FC236}">
                <a16:creationId xmlns:a16="http://schemas.microsoft.com/office/drawing/2014/main" id="{A98B7BF1-6D47-19E4-8637-70561371F8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263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a565b9e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a565b9e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46c0af53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46c0af53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94618fe19_4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94618fe19_4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94618fe19_4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94618fe19_4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a58cc054f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6a58cc054f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55F07A19-4E7C-3772-493F-AEF60702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a58cc054f_0_347:notes">
            <a:extLst>
              <a:ext uri="{FF2B5EF4-FFF2-40B4-BE49-F238E27FC236}">
                <a16:creationId xmlns:a16="http://schemas.microsoft.com/office/drawing/2014/main" id="{E5FD2CFC-AD48-3EBF-A7C1-C0041805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6a58cc054f_0_347:notes">
            <a:extLst>
              <a:ext uri="{FF2B5EF4-FFF2-40B4-BE49-F238E27FC236}">
                <a16:creationId xmlns:a16="http://schemas.microsoft.com/office/drawing/2014/main" id="{09FDE4E2-6DA1-67A5-A136-0216567E7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3433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7155AEC8-0C90-A9FD-71E4-3C39BD75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a58cc054f_0_347:notes">
            <a:extLst>
              <a:ext uri="{FF2B5EF4-FFF2-40B4-BE49-F238E27FC236}">
                <a16:creationId xmlns:a16="http://schemas.microsoft.com/office/drawing/2014/main" id="{E3BF2115-FCAC-6B6C-10E2-F5E1A9589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6a58cc054f_0_347:notes">
            <a:extLst>
              <a:ext uri="{FF2B5EF4-FFF2-40B4-BE49-F238E27FC236}">
                <a16:creationId xmlns:a16="http://schemas.microsoft.com/office/drawing/2014/main" id="{334E4276-299D-5EF4-9D97-71F86D9A98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465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51806B16-B50E-25B9-9678-3BA1A2C8E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a58cc054f_0_347:notes">
            <a:extLst>
              <a:ext uri="{FF2B5EF4-FFF2-40B4-BE49-F238E27FC236}">
                <a16:creationId xmlns:a16="http://schemas.microsoft.com/office/drawing/2014/main" id="{F2C5024D-12C3-5489-4154-224D07817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6a58cc054f_0_347:notes">
            <a:extLst>
              <a:ext uri="{FF2B5EF4-FFF2-40B4-BE49-F238E27FC236}">
                <a16:creationId xmlns:a16="http://schemas.microsoft.com/office/drawing/2014/main" id="{98884F44-8225-F3EC-0A1E-E5C4149E7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4182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D7E26201-45D8-7E34-B390-141699A9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a58cc054f_0_347:notes">
            <a:extLst>
              <a:ext uri="{FF2B5EF4-FFF2-40B4-BE49-F238E27FC236}">
                <a16:creationId xmlns:a16="http://schemas.microsoft.com/office/drawing/2014/main" id="{FA1B8B34-941D-7F98-021A-527C1D6420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6a58cc054f_0_347:notes">
            <a:extLst>
              <a:ext uri="{FF2B5EF4-FFF2-40B4-BE49-F238E27FC236}">
                <a16:creationId xmlns:a16="http://schemas.microsoft.com/office/drawing/2014/main" id="{548C6C01-835C-3218-3F80-3E873A299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644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0293EB67-BBBA-4D78-29C8-068492E0A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94618fe19_4_714:notes">
            <a:extLst>
              <a:ext uri="{FF2B5EF4-FFF2-40B4-BE49-F238E27FC236}">
                <a16:creationId xmlns:a16="http://schemas.microsoft.com/office/drawing/2014/main" id="{8279ECAB-A666-B5F7-D159-C471C7F0F2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94618fe19_4_714:notes">
            <a:extLst>
              <a:ext uri="{FF2B5EF4-FFF2-40B4-BE49-F238E27FC236}">
                <a16:creationId xmlns:a16="http://schemas.microsoft.com/office/drawing/2014/main" id="{27593CD1-2DEA-514E-F157-EF196FA33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709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5815BD21-B5E0-4E3E-49A9-88ACE72BF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a58cc054f_0_347:notes">
            <a:extLst>
              <a:ext uri="{FF2B5EF4-FFF2-40B4-BE49-F238E27FC236}">
                <a16:creationId xmlns:a16="http://schemas.microsoft.com/office/drawing/2014/main" id="{8474FDD3-B23D-0AE4-436A-CA88E42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6a58cc054f_0_347:notes">
            <a:extLst>
              <a:ext uri="{FF2B5EF4-FFF2-40B4-BE49-F238E27FC236}">
                <a16:creationId xmlns:a16="http://schemas.microsoft.com/office/drawing/2014/main" id="{A1EC1D8E-B7B1-651C-5924-877F38D915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866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94618fe19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94618fe19_4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a58cc054f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6a58cc054f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94618fe19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94618fe19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a58cc054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6a58cc054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6a58cc054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6a58cc054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6a58cc054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6a58cc054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74c4af5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74c4af5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74c4af5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74c4af5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a565b9e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a565b9e4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278E2167-39B4-EE54-3391-91FDDF3D3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a565b9e49_0_44:notes">
            <a:extLst>
              <a:ext uri="{FF2B5EF4-FFF2-40B4-BE49-F238E27FC236}">
                <a16:creationId xmlns:a16="http://schemas.microsoft.com/office/drawing/2014/main" id="{0EBA3F20-18AD-F278-29EA-A08CD7D3FF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a565b9e49_0_44:notes">
            <a:extLst>
              <a:ext uri="{FF2B5EF4-FFF2-40B4-BE49-F238E27FC236}">
                <a16:creationId xmlns:a16="http://schemas.microsoft.com/office/drawing/2014/main" id="{9B888EA2-EB5C-5B62-B5F6-B9F73DCC95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78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29987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 dirty="0">
                <a:latin typeface="42dot Sans"/>
                <a:ea typeface="42dot Sans"/>
                <a:cs typeface="42dot Sans"/>
                <a:sym typeface="42dot Sans"/>
              </a:rPr>
              <a:t>난 spring에서 ml 서빙을 해봤어요</a:t>
            </a:r>
            <a:br>
              <a:rPr lang="ko" sz="3700" b="1" dirty="0">
                <a:latin typeface="42dot Sans"/>
                <a:ea typeface="42dot Sans"/>
                <a:cs typeface="42dot Sans"/>
                <a:sym typeface="42dot Sans"/>
              </a:rPr>
            </a:br>
            <a:endParaRPr sz="3000" b="1" dirty="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14722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42dot Sans"/>
                <a:ea typeface="42dot Sans"/>
                <a:cs typeface="42dot Sans"/>
                <a:sym typeface="42dot Sans"/>
              </a:rPr>
              <a:t>사이오닉에이아이 ML Backend Engineer 김수원</a:t>
            </a:r>
            <a:endParaRPr sz="15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56" name="Google Shape;56;p13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프로덕션에서 Python이 가지는 어려움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Python으로 대규모 프로덕션을 하는건 많은 어려움이 있습니다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grpSp>
        <p:nvGrpSpPr>
          <p:cNvPr id="134" name="Google Shape;134;p22"/>
          <p:cNvGrpSpPr/>
          <p:nvPr/>
        </p:nvGrpSpPr>
        <p:grpSpPr>
          <a:xfrm>
            <a:off x="248875" y="855901"/>
            <a:ext cx="8614125" cy="3082199"/>
            <a:chOff x="248875" y="855901"/>
            <a:chExt cx="8614125" cy="3082199"/>
          </a:xfrm>
        </p:grpSpPr>
        <p:pic>
          <p:nvPicPr>
            <p:cNvPr id="135" name="Google Shape;135;p22"/>
            <p:cNvPicPr preferRelativeResize="0"/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5982200" y="855901"/>
              <a:ext cx="2782025" cy="278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2"/>
            <p:cNvPicPr preferRelativeResize="0"/>
            <p:nvPr/>
          </p:nvPicPr>
          <p:blipFill>
            <a:blip r:embed="rId5">
              <a:alphaModFix amt="15000"/>
            </a:blip>
            <a:stretch>
              <a:fillRect/>
            </a:stretch>
          </p:blipFill>
          <p:spPr>
            <a:xfrm>
              <a:off x="6030175" y="2881075"/>
              <a:ext cx="2832825" cy="105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2"/>
            <p:cNvPicPr preferRelativeResize="0"/>
            <p:nvPr/>
          </p:nvPicPr>
          <p:blipFill>
            <a:blip r:embed="rId6">
              <a:alphaModFix amt="15000"/>
            </a:blip>
            <a:stretch>
              <a:fillRect/>
            </a:stretch>
          </p:blipFill>
          <p:spPr>
            <a:xfrm>
              <a:off x="248875" y="1361174"/>
              <a:ext cx="3192326" cy="18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2"/>
            <p:cNvPicPr preferRelativeResize="0"/>
            <p:nvPr/>
          </p:nvPicPr>
          <p:blipFill>
            <a:blip r:embed="rId7">
              <a:alphaModFix amt="15000"/>
            </a:blip>
            <a:stretch>
              <a:fillRect/>
            </a:stretch>
          </p:blipFill>
          <p:spPr>
            <a:xfrm>
              <a:off x="508450" y="3157675"/>
              <a:ext cx="2551251" cy="63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2"/>
            <p:cNvPicPr preferRelativeResize="0"/>
            <p:nvPr/>
          </p:nvPicPr>
          <p:blipFill>
            <a:blip r:embed="rId8">
              <a:alphaModFix amt="15000"/>
            </a:blip>
            <a:stretch>
              <a:fillRect/>
            </a:stretch>
          </p:blipFill>
          <p:spPr>
            <a:xfrm>
              <a:off x="3644638" y="1880988"/>
              <a:ext cx="1854725" cy="1855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22"/>
          <p:cNvSpPr/>
          <p:nvPr/>
        </p:nvSpPr>
        <p:spPr>
          <a:xfrm>
            <a:off x="871075" y="1855075"/>
            <a:ext cx="1913100" cy="191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성능 및</a:t>
            </a:r>
            <a:endParaRPr lang="en-US" altLang="ko" sz="2000" b="1" dirty="0">
              <a:solidFill>
                <a:schemeClr val="lt1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병렬처리 제약</a:t>
            </a:r>
            <a:endParaRPr sz="2000" b="1" dirty="0">
              <a:solidFill>
                <a:schemeClr val="lt1"/>
              </a:solidFill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3615450" y="1800550"/>
            <a:ext cx="1913100" cy="191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패키지 및 환경 관리 복잡성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6317325" y="1767600"/>
            <a:ext cx="1913100" cy="191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대규모</a:t>
            </a:r>
            <a:endParaRPr lang="en-US" altLang="ko" sz="2000" b="1" dirty="0">
              <a:solidFill>
                <a:schemeClr val="lt1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서비스의 운영 한계</a:t>
            </a:r>
            <a:endParaRPr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 title="im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875" y="1700238"/>
            <a:ext cx="3988242" cy="237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그럼 Python 말고 다른 대안은 없나?</a:t>
            </a:r>
            <a:endParaRPr b="1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다른 방법을 찾아봅시다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ML 추론 서버/엔진 사용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ML 추론 서버/엔진을 이용하면 훨씬 쉽고 간편합니다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l="17468" t="15796" r="17643" b="13869"/>
          <a:stretch/>
        </p:blipFill>
        <p:spPr>
          <a:xfrm>
            <a:off x="1210650" y="1467550"/>
            <a:ext cx="2440899" cy="149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250" y="2980800"/>
            <a:ext cx="2133325" cy="11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GitHub - vllm-project/vllm: A high-throughput and memory-efficient  inference and serving engine for LLMs">
            <a:extLst>
              <a:ext uri="{FF2B5EF4-FFF2-40B4-BE49-F238E27FC236}">
                <a16:creationId xmlns:a16="http://schemas.microsoft.com/office/drawing/2014/main" id="{A3AD1F39-31EA-AEB1-93C8-E84D10A2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26" y="3047790"/>
            <a:ext cx="3236940" cy="9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 Web Services Logo, symbol, meaning, history, PNG, brand">
            <a:extLst>
              <a:ext uri="{FF2B5EF4-FFF2-40B4-BE49-F238E27FC236}">
                <a16:creationId xmlns:a16="http://schemas.microsoft.com/office/drawing/2014/main" id="{AB79F77A-7CD6-8F29-D601-9F6C51FA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37" b="90000" l="10000" r="90000">
                        <a14:foregroundMark x1="36380" y1="8009" x2="36380" y2="8009"/>
                        <a14:foregroundMark x1="23281" y1="9306" x2="23281" y2="9306"/>
                        <a14:foregroundMark x1="20625" y1="4537" x2="20625" y2="4537"/>
                        <a14:foregroundMark x1="21823" y1="5833" x2="21823" y2="5833"/>
                        <a14:foregroundMark x1="75938" y1="11435" x2="75938" y2="11435"/>
                        <a14:foregroundMark x1="88047" y1="66250" x2="88047" y2="66250"/>
                        <a14:foregroundMark x1="76901" y1="80880" x2="76901" y2="80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53" y="1525847"/>
            <a:ext cx="2264364" cy="12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1007F6E4-96B2-B9E1-322F-F569C1635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 title="png_02.png">
            <a:extLst>
              <a:ext uri="{FF2B5EF4-FFF2-40B4-BE49-F238E27FC236}">
                <a16:creationId xmlns:a16="http://schemas.microsoft.com/office/drawing/2014/main" id="{D8FCD914-8A34-0420-5646-F2C7B4104E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>
            <a:extLst>
              <a:ext uri="{FF2B5EF4-FFF2-40B4-BE49-F238E27FC236}">
                <a16:creationId xmlns:a16="http://schemas.microsoft.com/office/drawing/2014/main" id="{3E1DD120-16B1-D62D-19F1-F08C6DF7A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ML 추론 서버/엔진 사용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158" name="Google Shape;158;p24">
            <a:extLst>
              <a:ext uri="{FF2B5EF4-FFF2-40B4-BE49-F238E27FC236}">
                <a16:creationId xmlns:a16="http://schemas.microsoft.com/office/drawing/2014/main" id="{A695C956-C5E0-49B1-B39F-21148C3B6F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468" t="15796" r="17643" b="13869"/>
          <a:stretch/>
        </p:blipFill>
        <p:spPr>
          <a:xfrm>
            <a:off x="1210650" y="1467550"/>
            <a:ext cx="2440899" cy="149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>
            <a:extLst>
              <a:ext uri="{FF2B5EF4-FFF2-40B4-BE49-F238E27FC236}">
                <a16:creationId xmlns:a16="http://schemas.microsoft.com/office/drawing/2014/main" id="{38E38179-9E29-812C-C5EC-E639F140AF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250" y="2980800"/>
            <a:ext cx="2133325" cy="11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GitHub - vllm-project/vllm: A high-throughput and memory-efficient  inference and serving engine for LLMs">
            <a:extLst>
              <a:ext uri="{FF2B5EF4-FFF2-40B4-BE49-F238E27FC236}">
                <a16:creationId xmlns:a16="http://schemas.microsoft.com/office/drawing/2014/main" id="{FE52380E-EEDE-95FB-C122-08347A87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26" y="3047790"/>
            <a:ext cx="3236940" cy="9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 Web Services Logo, symbol, meaning, history, PNG, brand">
            <a:extLst>
              <a:ext uri="{FF2B5EF4-FFF2-40B4-BE49-F238E27FC236}">
                <a16:creationId xmlns:a16="http://schemas.microsoft.com/office/drawing/2014/main" id="{D1E07D54-4770-D3F1-8495-432B7BE30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37" b="90000" l="10000" r="90000">
                        <a14:foregroundMark x1="36380" y1="8009" x2="36380" y2="8009"/>
                        <a14:foregroundMark x1="23281" y1="9306" x2="23281" y2="9306"/>
                        <a14:foregroundMark x1="20625" y1="4537" x2="20625" y2="4537"/>
                        <a14:foregroundMark x1="21823" y1="5833" x2="21823" y2="5833"/>
                        <a14:foregroundMark x1="75938" y1="11435" x2="75938" y2="11435"/>
                        <a14:foregroundMark x1="88047" y1="66250" x2="88047" y2="66250"/>
                        <a14:foregroundMark x1="76901" y1="80880" x2="76901" y2="80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53" y="1525847"/>
            <a:ext cx="2264364" cy="12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9AAEAC-25D6-A5E0-3C7A-5F8DD71DFD21}"/>
              </a:ext>
            </a:extLst>
          </p:cNvPr>
          <p:cNvSpPr/>
          <p:nvPr/>
        </p:nvSpPr>
        <p:spPr>
          <a:xfrm>
            <a:off x="174929" y="1574358"/>
            <a:ext cx="8774596" cy="265573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700" b="1" dirty="0">
                <a:solidFill>
                  <a:schemeClr val="tx1"/>
                </a:solidFill>
                <a:latin typeface="42dot Sans"/>
                <a:ea typeface="42dot Sans"/>
                <a:cs typeface="42dot Sans"/>
                <a:sym typeface="42dot Sans"/>
              </a:rPr>
              <a:t>하지만 이 또한 쉽지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260323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ML 추론 서버/엔진 사용의 어려움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ML 추론 서버/엔진 사용도 제약 사항이 많습니다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grpSp>
        <p:nvGrpSpPr>
          <p:cNvPr id="181" name="Google Shape;181;p26"/>
          <p:cNvGrpSpPr/>
          <p:nvPr/>
        </p:nvGrpSpPr>
        <p:grpSpPr>
          <a:xfrm>
            <a:off x="749988" y="1467550"/>
            <a:ext cx="6937587" cy="2617425"/>
            <a:chOff x="749988" y="1467550"/>
            <a:chExt cx="6937587" cy="2617425"/>
          </a:xfrm>
        </p:grpSpPr>
        <p:pic>
          <p:nvPicPr>
            <p:cNvPr id="182" name="Google Shape;182;p26"/>
            <p:cNvPicPr preferRelativeResize="0"/>
            <p:nvPr/>
          </p:nvPicPr>
          <p:blipFill rotWithShape="1">
            <a:blip r:embed="rId4">
              <a:alphaModFix amt="15000"/>
            </a:blip>
            <a:srcRect l="17468" t="15796" r="17643" b="13869"/>
            <a:stretch/>
          </p:blipFill>
          <p:spPr>
            <a:xfrm>
              <a:off x="1210650" y="1467550"/>
              <a:ext cx="2440899" cy="14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6"/>
            <p:cNvPicPr preferRelativeResize="0"/>
            <p:nvPr/>
          </p:nvPicPr>
          <p:blipFill>
            <a:blip r:embed="rId5">
              <a:alphaModFix amt="15000"/>
            </a:blip>
            <a:stretch>
              <a:fillRect/>
            </a:stretch>
          </p:blipFill>
          <p:spPr>
            <a:xfrm>
              <a:off x="749988" y="3077437"/>
              <a:ext cx="3420923" cy="98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6"/>
            <p:cNvPicPr preferRelativeResize="0"/>
            <p:nvPr/>
          </p:nvPicPr>
          <p:blipFill>
            <a:blip r:embed="rId6">
              <a:alphaModFix amt="15000"/>
            </a:blip>
            <a:stretch>
              <a:fillRect/>
            </a:stretch>
          </p:blipFill>
          <p:spPr>
            <a:xfrm>
              <a:off x="5671400" y="1660825"/>
              <a:ext cx="1840314" cy="110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6"/>
            <p:cNvPicPr preferRelativeResize="0"/>
            <p:nvPr/>
          </p:nvPicPr>
          <p:blipFill>
            <a:blip r:embed="rId7">
              <a:alphaModFix amt="15000"/>
            </a:blip>
            <a:stretch>
              <a:fillRect/>
            </a:stretch>
          </p:blipFill>
          <p:spPr>
            <a:xfrm>
              <a:off x="5554250" y="2980800"/>
              <a:ext cx="2133325" cy="1104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6"/>
          <p:cNvSpPr/>
          <p:nvPr/>
        </p:nvSpPr>
        <p:spPr>
          <a:xfrm>
            <a:off x="871075" y="1855075"/>
            <a:ext cx="1913100" cy="191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구축 및</a:t>
            </a:r>
            <a:endParaRPr lang="en-US" altLang="ko" sz="2000" b="1" dirty="0">
              <a:solidFill>
                <a:schemeClr val="lt1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운영</a:t>
            </a:r>
            <a:endParaRPr lang="en-US" altLang="ko" sz="2000" b="1" dirty="0">
              <a:solidFill>
                <a:schemeClr val="lt1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복잡성</a:t>
            </a:r>
            <a:endParaRPr sz="2000" b="1" dirty="0">
              <a:solidFill>
                <a:schemeClr val="lt1"/>
              </a:solidFill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615450" y="1800550"/>
            <a:ext cx="1913100" cy="191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벤더</a:t>
            </a:r>
            <a:endParaRPr lang="en-US" altLang="ko" sz="2000" b="1" dirty="0">
              <a:solidFill>
                <a:schemeClr val="lt1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종속성 및</a:t>
            </a:r>
            <a:endParaRPr lang="en-US" altLang="ko" sz="2000" b="1" dirty="0">
              <a:solidFill>
                <a:schemeClr val="lt1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기술 지원 한계</a:t>
            </a:r>
            <a:endParaRPr sz="2000" b="1" dirty="0">
              <a:solidFill>
                <a:schemeClr val="lt1"/>
              </a:solidFill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6317325" y="1767600"/>
            <a:ext cx="1913100" cy="191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리소스 및 비용 부담</a:t>
            </a: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 title="im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875" y="1700238"/>
            <a:ext cx="3988242" cy="237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JVM에서 ML 서빙이 주는 장점</a:t>
            </a:r>
            <a:endParaRPr b="1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역시 JVM 인가..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JVM에서 ML 서빙이 주는 장점</a:t>
            </a:r>
            <a:endParaRPr b="1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두말하면 입이 아픕니다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339" y="1248500"/>
            <a:ext cx="4901366" cy="30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5056800" y="4804800"/>
            <a:ext cx="408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DADAD"/>
                </a:solidFill>
              </a:rPr>
              <a:t>https://www.geeksforgeeks.org/java/how-jvm-works-jvm-architecture/</a:t>
            </a:r>
            <a:endParaRPr sz="1000">
              <a:solidFill>
                <a:srgbClr val="ADADAD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>
                <a:latin typeface="42dot Sans"/>
                <a:ea typeface="42dot Sans"/>
                <a:cs typeface="42dot Sans"/>
                <a:sym typeface="42dot Sans"/>
              </a:rPr>
              <a:t>그래서 어떻게 할 수 있는데요?</a:t>
            </a:r>
            <a:endParaRPr sz="3000" b="1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11" name="Google Shape;211;p29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JVM에서 ML 서빙을 하기 위한 여러 방법들</a:t>
            </a:r>
            <a:endParaRPr b="1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물론 다양한 방법들이 존재합니다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478" y="2121331"/>
            <a:ext cx="3022350" cy="13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00" y="2334975"/>
            <a:ext cx="2649723" cy="7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1;p30">
            <a:extLst>
              <a:ext uri="{FF2B5EF4-FFF2-40B4-BE49-F238E27FC236}">
                <a16:creationId xmlns:a16="http://schemas.microsoft.com/office/drawing/2014/main" id="{45556F80-CD16-AED3-7094-9F69396616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4882" y="1884825"/>
            <a:ext cx="2815899" cy="17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1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JVM에서 ML 서빙을 하기 위한 여러 방법들</a:t>
            </a:r>
            <a:endParaRPr b="1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그 중 DJL에 대해 먼저 알아보고자 합니다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grpSp>
        <p:nvGrpSpPr>
          <p:cNvPr id="230" name="Google Shape;230;p31"/>
          <p:cNvGrpSpPr/>
          <p:nvPr/>
        </p:nvGrpSpPr>
        <p:grpSpPr>
          <a:xfrm>
            <a:off x="403800" y="1865458"/>
            <a:ext cx="5759030" cy="1799825"/>
            <a:chOff x="403800" y="1865458"/>
            <a:chExt cx="5759030" cy="1799825"/>
          </a:xfrm>
        </p:grpSpPr>
        <p:pic>
          <p:nvPicPr>
            <p:cNvPr id="231" name="Google Shape;231;p31"/>
            <p:cNvPicPr preferRelativeResize="0"/>
            <p:nvPr/>
          </p:nvPicPr>
          <p:blipFill>
            <a:blip r:embed="rId4">
              <a:alphaModFix amt="5000"/>
            </a:blip>
            <a:stretch>
              <a:fillRect/>
            </a:stretch>
          </p:blipFill>
          <p:spPr>
            <a:xfrm>
              <a:off x="403800" y="2334975"/>
              <a:ext cx="2649723" cy="73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1"/>
            <p:cNvPicPr preferRelativeResize="0"/>
            <p:nvPr/>
          </p:nvPicPr>
          <p:blipFill>
            <a:blip r:embed="rId5">
              <a:alphaModFix amt="5000"/>
            </a:blip>
            <a:stretch>
              <a:fillRect/>
            </a:stretch>
          </p:blipFill>
          <p:spPr>
            <a:xfrm>
              <a:off x="3346931" y="1865458"/>
              <a:ext cx="2815899" cy="1799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219;p30">
            <a:extLst>
              <a:ext uri="{FF2B5EF4-FFF2-40B4-BE49-F238E27FC236}">
                <a16:creationId xmlns:a16="http://schemas.microsoft.com/office/drawing/2014/main" id="{EF7DC34C-C2D9-6653-36BD-7FA042B692B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478" y="2121331"/>
            <a:ext cx="3022350" cy="1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699875" y="1721100"/>
            <a:ext cx="4368300" cy="18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FFFFFF"/>
                </a:solidFill>
                <a:latin typeface="42dot Sans"/>
                <a:ea typeface="42dot Sans"/>
                <a:cs typeface="42dot Sans"/>
                <a:sym typeface="42dot Sans"/>
              </a:rPr>
              <a:t>김수원 ( Suwon Kim )</a:t>
            </a:r>
            <a:endParaRPr sz="2100" b="1">
              <a:solidFill>
                <a:srgbClr val="FFFFFF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42dot Sans"/>
              <a:buChar char="-"/>
            </a:pPr>
            <a:r>
              <a:rPr lang="ko" sz="190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ML Backend Engineer</a:t>
            </a:r>
            <a:r>
              <a:rPr lang="ko" sz="1900">
                <a:solidFill>
                  <a:srgbClr val="FFFFFF"/>
                </a:solidFill>
                <a:latin typeface="42dot Sans"/>
                <a:ea typeface="42dot Sans"/>
                <a:cs typeface="42dot Sans"/>
                <a:sym typeface="42dot Sans"/>
              </a:rPr>
              <a:t> ( NAVER )</a:t>
            </a:r>
            <a:endParaRPr sz="1900">
              <a:solidFill>
                <a:srgbClr val="FFFFFF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42dot Sans"/>
              <a:buChar char="-"/>
            </a:pPr>
            <a:r>
              <a:rPr lang="ko" sz="190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ML Backend Engineer</a:t>
            </a:r>
            <a:r>
              <a:rPr lang="ko" sz="1900">
                <a:solidFill>
                  <a:srgbClr val="FFFFFF"/>
                </a:solidFill>
                <a:latin typeface="42dot Sans"/>
                <a:ea typeface="42dot Sans"/>
                <a:cs typeface="42dot Sans"/>
                <a:sym typeface="42dot Sans"/>
              </a:rPr>
              <a:t> ( Toss )</a:t>
            </a:r>
            <a:endParaRPr sz="1900">
              <a:solidFill>
                <a:srgbClr val="FFFFFF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42dot Sans"/>
              <a:buChar char="-"/>
            </a:pPr>
            <a:r>
              <a:rPr lang="ko" sz="1900">
                <a:solidFill>
                  <a:srgbClr val="FFFFFF"/>
                </a:solidFill>
                <a:latin typeface="42dot Sans"/>
                <a:ea typeface="42dot Sans"/>
                <a:cs typeface="42dot Sans"/>
                <a:sym typeface="42dot Sans"/>
              </a:rPr>
              <a:t>ML Backend Engineer ( Sionic AI )</a:t>
            </a:r>
            <a:endParaRPr sz="1900">
              <a:solidFill>
                <a:srgbClr val="FFFFFF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62" name="Google Shape;62;p14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50" b="1">
                <a:latin typeface="42dot Sans"/>
                <a:ea typeface="42dot Sans"/>
                <a:cs typeface="42dot Sans"/>
                <a:sym typeface="42dot Sans"/>
              </a:rPr>
              <a:t>발표자 소개</a:t>
            </a:r>
            <a:endParaRPr sz="2750" b="1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l="10836" t="3697" r="14273" b="29434"/>
          <a:stretch/>
        </p:blipFill>
        <p:spPr>
          <a:xfrm>
            <a:off x="1625400" y="1595550"/>
            <a:ext cx="1805774" cy="225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30;p31">
            <a:extLst>
              <a:ext uri="{FF2B5EF4-FFF2-40B4-BE49-F238E27FC236}">
                <a16:creationId xmlns:a16="http://schemas.microsoft.com/office/drawing/2014/main" id="{55ECE0BF-24A1-BC44-A0F9-237C21525EFD}"/>
              </a:ext>
            </a:extLst>
          </p:cNvPr>
          <p:cNvGrpSpPr/>
          <p:nvPr/>
        </p:nvGrpSpPr>
        <p:grpSpPr>
          <a:xfrm>
            <a:off x="403800" y="1865458"/>
            <a:ext cx="5759030" cy="1799825"/>
            <a:chOff x="403800" y="1865458"/>
            <a:chExt cx="5759030" cy="1799825"/>
          </a:xfrm>
        </p:grpSpPr>
        <p:pic>
          <p:nvPicPr>
            <p:cNvPr id="7" name="Google Shape;231;p31">
              <a:extLst>
                <a:ext uri="{FF2B5EF4-FFF2-40B4-BE49-F238E27FC236}">
                  <a16:creationId xmlns:a16="http://schemas.microsoft.com/office/drawing/2014/main" id="{EC294595-3402-A8FB-53FE-4B4AF2AAF834}"/>
                </a:ext>
              </a:extLst>
            </p:cNvPr>
            <p:cNvPicPr preferRelativeResize="0"/>
            <p:nvPr/>
          </p:nvPicPr>
          <p:blipFill>
            <a:blip r:embed="rId3">
              <a:alphaModFix amt="5000"/>
            </a:blip>
            <a:stretch>
              <a:fillRect/>
            </a:stretch>
          </p:blipFill>
          <p:spPr>
            <a:xfrm>
              <a:off x="403800" y="2334975"/>
              <a:ext cx="2649723" cy="73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32;p31">
              <a:extLst>
                <a:ext uri="{FF2B5EF4-FFF2-40B4-BE49-F238E27FC236}">
                  <a16:creationId xmlns:a16="http://schemas.microsoft.com/office/drawing/2014/main" id="{5BF9F5AA-376B-34F0-D1B4-F430957E891F}"/>
                </a:ext>
              </a:extLst>
            </p:cNvPr>
            <p:cNvPicPr preferRelativeResize="0"/>
            <p:nvPr/>
          </p:nvPicPr>
          <p:blipFill>
            <a:blip r:embed="rId4">
              <a:alphaModFix amt="5000"/>
            </a:blip>
            <a:stretch>
              <a:fillRect/>
            </a:stretch>
          </p:blipFill>
          <p:spPr>
            <a:xfrm>
              <a:off x="3346931" y="1865458"/>
              <a:ext cx="2815899" cy="1799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32" title="png_0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특징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43" name="Google Shape;243;p32"/>
          <p:cNvSpPr txBox="1">
            <a:spLocks noGrp="1"/>
          </p:cNvSpPr>
          <p:nvPr>
            <p:ph type="ctrTitle" idx="4294967295"/>
          </p:nvPr>
        </p:nvSpPr>
        <p:spPr>
          <a:xfrm>
            <a:off x="1060133" y="184759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 dirty="0">
                <a:latin typeface="42dot Sans"/>
                <a:ea typeface="42dot Sans"/>
                <a:cs typeface="42dot Sans"/>
                <a:sym typeface="42dot Sans"/>
              </a:rPr>
              <a:t>JAVA 개발자들의</a:t>
            </a:r>
            <a:endParaRPr sz="3700" b="1" dirty="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 dirty="0">
                <a:latin typeface="42dot Sans"/>
                <a:ea typeface="42dot Sans"/>
                <a:cs typeface="42dot Sans"/>
                <a:sym typeface="42dot Sans"/>
              </a:rPr>
              <a:t>ML 진입 장벽 허물기</a:t>
            </a:r>
            <a:endParaRPr sz="3000" b="1" dirty="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5" name="Google Shape;219;p30">
            <a:extLst>
              <a:ext uri="{FF2B5EF4-FFF2-40B4-BE49-F238E27FC236}">
                <a16:creationId xmlns:a16="http://schemas.microsoft.com/office/drawing/2014/main" id="{D6A00EDF-9949-23E5-AB5E-021E5B08381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478" y="2121331"/>
            <a:ext cx="3022350" cy="1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특징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AI 전문가가 되지 않아도 됩니다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25" y="1258200"/>
            <a:ext cx="8211806" cy="29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/>
          <p:nvPr/>
        </p:nvSpPr>
        <p:spPr>
          <a:xfrm>
            <a:off x="528325" y="3419225"/>
            <a:ext cx="5268300" cy="26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3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특징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다양한 모델(Model Zoo)을 활용할 수 있습니다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700" y="1956787"/>
            <a:ext cx="5284800" cy="14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 title="스크린샷 2025-06-22 오후 10.43.3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75" y="1340325"/>
            <a:ext cx="3285625" cy="28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하나 예를 들어 어떻게 사용 할 수 있는지 봅시다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288" y="1262225"/>
            <a:ext cx="1985485" cy="297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6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ML</a:t>
            </a:r>
            <a:r>
              <a:rPr lang="ko-KR" altLang="en-US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을 어떻게 활용할 수 있을까요</a:t>
            </a:r>
            <a:r>
              <a:rPr lang="en-US" altLang="ko-KR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?</a:t>
            </a:r>
            <a:endParaRPr sz="1650" dirty="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288" y="1262225"/>
            <a:ext cx="1985485" cy="297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/>
          <p:nvPr/>
        </p:nvSpPr>
        <p:spPr>
          <a:xfrm>
            <a:off x="6569550" y="16297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추천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6569550" y="31489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검수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1085025" y="16297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검색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1085025" y="31489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리뷰 분석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A1B6D32D-BEF1-25B1-72E0-767C926FD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6" title="png_02.png">
            <a:extLst>
              <a:ext uri="{FF2B5EF4-FFF2-40B4-BE49-F238E27FC236}">
                <a16:creationId xmlns:a16="http://schemas.microsoft.com/office/drawing/2014/main" id="{E4879DDE-18D3-D3D3-3B0E-1F029492F0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>
            <a:extLst>
              <a:ext uri="{FF2B5EF4-FFF2-40B4-BE49-F238E27FC236}">
                <a16:creationId xmlns:a16="http://schemas.microsoft.com/office/drawing/2014/main" id="{E94CC799-4A36-3CC9-F106-F57C68EE5A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76" name="Google Shape;276;p36">
            <a:extLst>
              <a:ext uri="{FF2B5EF4-FFF2-40B4-BE49-F238E27FC236}">
                <a16:creationId xmlns:a16="http://schemas.microsoft.com/office/drawing/2014/main" id="{4C8CCAB7-00A0-E6EB-8C45-44E8DDB3B56F}"/>
              </a:ext>
            </a:extLst>
          </p:cNvPr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ML</a:t>
            </a:r>
            <a:r>
              <a:rPr lang="ko-KR" altLang="en-US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을 어떻게 활용할 수 있을까요</a:t>
            </a:r>
            <a:r>
              <a:rPr lang="en-US" altLang="ko-KR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?</a:t>
            </a:r>
            <a:endParaRPr sz="1650" dirty="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77" name="Google Shape;277;p36">
            <a:extLst>
              <a:ext uri="{FF2B5EF4-FFF2-40B4-BE49-F238E27FC236}">
                <a16:creationId xmlns:a16="http://schemas.microsoft.com/office/drawing/2014/main" id="{0465BB14-E944-4350-B5C3-1DF9AF3D1D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288" y="1262225"/>
            <a:ext cx="1985485" cy="297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>
            <a:extLst>
              <a:ext uri="{FF2B5EF4-FFF2-40B4-BE49-F238E27FC236}">
                <a16:creationId xmlns:a16="http://schemas.microsoft.com/office/drawing/2014/main" id="{0F1A9D96-BEDD-9D9A-CCD4-6826FC1B3D39}"/>
              </a:ext>
            </a:extLst>
          </p:cNvPr>
          <p:cNvSpPr/>
          <p:nvPr/>
        </p:nvSpPr>
        <p:spPr>
          <a:xfrm>
            <a:off x="6569550" y="16297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>
              <a:alpha val="20157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추천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9" name="Google Shape;279;p36">
            <a:extLst>
              <a:ext uri="{FF2B5EF4-FFF2-40B4-BE49-F238E27FC236}">
                <a16:creationId xmlns:a16="http://schemas.microsoft.com/office/drawing/2014/main" id="{7242B207-1B7F-644A-6048-C7103805D3E4}"/>
              </a:ext>
            </a:extLst>
          </p:cNvPr>
          <p:cNvSpPr/>
          <p:nvPr/>
        </p:nvSpPr>
        <p:spPr>
          <a:xfrm>
            <a:off x="6569550" y="31489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>
              <a:alpha val="20157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검수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0" name="Google Shape;280;p36">
            <a:extLst>
              <a:ext uri="{FF2B5EF4-FFF2-40B4-BE49-F238E27FC236}">
                <a16:creationId xmlns:a16="http://schemas.microsoft.com/office/drawing/2014/main" id="{787EE361-E95F-F8DD-FD5B-EBF76443F2C7}"/>
              </a:ext>
            </a:extLst>
          </p:cNvPr>
          <p:cNvSpPr/>
          <p:nvPr/>
        </p:nvSpPr>
        <p:spPr>
          <a:xfrm>
            <a:off x="1085025" y="16297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>
              <a:alpha val="20157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검색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1" name="Google Shape;281;p36">
            <a:extLst>
              <a:ext uri="{FF2B5EF4-FFF2-40B4-BE49-F238E27FC236}">
                <a16:creationId xmlns:a16="http://schemas.microsoft.com/office/drawing/2014/main" id="{292AE837-F0BC-9200-AACC-1DB6A992D917}"/>
              </a:ext>
            </a:extLst>
          </p:cNvPr>
          <p:cNvSpPr/>
          <p:nvPr/>
        </p:nvSpPr>
        <p:spPr>
          <a:xfrm>
            <a:off x="1085025" y="31489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리뷰 분석</a:t>
            </a:r>
            <a:endParaRPr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33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ctrTitle" idx="4294967295"/>
          </p:nvPr>
        </p:nvSpPr>
        <p:spPr>
          <a:xfrm>
            <a:off x="464108" y="16978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latin typeface="42dot Sans"/>
                <a:ea typeface="42dot Sans"/>
                <a:cs typeface="42dot Sans"/>
                <a:sym typeface="42dot Sans"/>
              </a:rPr>
              <a:t>이 상품 대박 좋아요! 강추합니다!!</a:t>
            </a:r>
            <a:endParaRPr sz="3000" b="1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87" name="Google Shape;287;p37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6863745" y="16297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리뷰 노출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0" name="Google Shape;290;p37"/>
          <p:cNvSpPr/>
          <p:nvPr/>
        </p:nvSpPr>
        <p:spPr>
          <a:xfrm>
            <a:off x="6863745" y="3148975"/>
            <a:ext cx="1489500" cy="770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판매자 패널티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리뷰를 어떻게 활용할 수 있을까요?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DJL을 활용해서 리뷰 감성 분석을 위한 코드를 작성해봅시다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7775"/>
            <a:ext cx="8839204" cy="19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/>
          <p:nvPr/>
        </p:nvSpPr>
        <p:spPr>
          <a:xfrm>
            <a:off x="484275" y="2311275"/>
            <a:ext cx="2927700" cy="19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5046450" y="2052800"/>
            <a:ext cx="2927700" cy="19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1029925" y="1584788"/>
            <a:ext cx="1489500" cy="230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리뷰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3827275" y="1584775"/>
            <a:ext cx="1489500" cy="230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리뷰 분석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6624625" y="1584788"/>
            <a:ext cx="1489500" cy="230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결과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11" name="Google Shape;311;p39"/>
          <p:cNvCxnSpPr/>
          <p:nvPr/>
        </p:nvCxnSpPr>
        <p:spPr>
          <a:xfrm>
            <a:off x="2681800" y="2735425"/>
            <a:ext cx="98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39"/>
          <p:cNvCxnSpPr/>
          <p:nvPr/>
        </p:nvCxnSpPr>
        <p:spPr>
          <a:xfrm>
            <a:off x="5479150" y="2735425"/>
            <a:ext cx="98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39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리뷰를 분석해봅시다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>
          <a:extLst>
            <a:ext uri="{FF2B5EF4-FFF2-40B4-BE49-F238E27FC236}">
              <a16:creationId xmlns:a16="http://schemas.microsoft.com/office/drawing/2014/main" id="{BED72513-EA9A-41DE-14CB-FEAA5D05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 title="png_02.png">
            <a:extLst>
              <a:ext uri="{FF2B5EF4-FFF2-40B4-BE49-F238E27FC236}">
                <a16:creationId xmlns:a16="http://schemas.microsoft.com/office/drawing/2014/main" id="{71856FF6-2D3B-D960-B33D-CB327ED441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>
            <a:extLst>
              <a:ext uri="{FF2B5EF4-FFF2-40B4-BE49-F238E27FC236}">
                <a16:creationId xmlns:a16="http://schemas.microsoft.com/office/drawing/2014/main" id="{B2D09352-D074-AC12-0C5C-DCB6A93B4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308" name="Google Shape;308;p39">
            <a:extLst>
              <a:ext uri="{FF2B5EF4-FFF2-40B4-BE49-F238E27FC236}">
                <a16:creationId xmlns:a16="http://schemas.microsoft.com/office/drawing/2014/main" id="{258C1181-7AC2-5741-F103-94BAEE4AEF2B}"/>
              </a:ext>
            </a:extLst>
          </p:cNvPr>
          <p:cNvSpPr/>
          <p:nvPr/>
        </p:nvSpPr>
        <p:spPr>
          <a:xfrm>
            <a:off x="1029925" y="1584788"/>
            <a:ext cx="1489500" cy="230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</a:rPr>
              <a:t>이 상품 대박 좋아요</a:t>
            </a:r>
            <a:r>
              <a:rPr lang="en-US" altLang="ko-KR" b="1" dirty="0">
                <a:solidFill>
                  <a:schemeClr val="lt1"/>
                </a:solidFill>
              </a:rPr>
              <a:t>!</a:t>
            </a:r>
            <a:r>
              <a:rPr lang="ko-KR" altLang="en-US" b="1" dirty="0">
                <a:solidFill>
                  <a:schemeClr val="lt1"/>
                </a:solidFill>
              </a:rPr>
              <a:t> </a:t>
            </a:r>
            <a:r>
              <a:rPr lang="ko-KR" altLang="en-US" b="1" dirty="0" err="1">
                <a:solidFill>
                  <a:schemeClr val="lt1"/>
                </a:solidFill>
              </a:rPr>
              <a:t>강추합니다</a:t>
            </a:r>
            <a:r>
              <a:rPr lang="en-US" altLang="ko-KR" b="1" dirty="0">
                <a:solidFill>
                  <a:schemeClr val="lt1"/>
                </a:solidFill>
              </a:rPr>
              <a:t>!!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F36690C2-475A-6BF5-1FB5-617528DEB8D7}"/>
              </a:ext>
            </a:extLst>
          </p:cNvPr>
          <p:cNvSpPr/>
          <p:nvPr/>
        </p:nvSpPr>
        <p:spPr>
          <a:xfrm>
            <a:off x="3827275" y="1584775"/>
            <a:ext cx="1489500" cy="230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</a:rPr>
              <a:t>리뷰 분석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6F960FF2-2AC8-FA10-8906-DB9B1FB76767}"/>
              </a:ext>
            </a:extLst>
          </p:cNvPr>
          <p:cNvSpPr/>
          <p:nvPr/>
        </p:nvSpPr>
        <p:spPr>
          <a:xfrm>
            <a:off x="6624625" y="1584788"/>
            <a:ext cx="1489500" cy="230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</a:rPr>
              <a:t>긍정</a:t>
            </a:r>
            <a:endParaRPr b="1" dirty="0">
              <a:solidFill>
                <a:schemeClr val="lt1"/>
              </a:solidFill>
            </a:endParaRPr>
          </a:p>
        </p:txBody>
      </p:sp>
      <p:cxnSp>
        <p:nvCxnSpPr>
          <p:cNvPr id="311" name="Google Shape;311;p39">
            <a:extLst>
              <a:ext uri="{FF2B5EF4-FFF2-40B4-BE49-F238E27FC236}">
                <a16:creationId xmlns:a16="http://schemas.microsoft.com/office/drawing/2014/main" id="{E4722851-C6D8-F662-CE19-349C42C09156}"/>
              </a:ext>
            </a:extLst>
          </p:cNvPr>
          <p:cNvCxnSpPr/>
          <p:nvPr/>
        </p:nvCxnSpPr>
        <p:spPr>
          <a:xfrm>
            <a:off x="2681800" y="2735425"/>
            <a:ext cx="98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39">
            <a:extLst>
              <a:ext uri="{FF2B5EF4-FFF2-40B4-BE49-F238E27FC236}">
                <a16:creationId xmlns:a16="http://schemas.microsoft.com/office/drawing/2014/main" id="{B4CD21BA-604D-618E-E157-61ECD678D2B7}"/>
              </a:ext>
            </a:extLst>
          </p:cNvPr>
          <p:cNvCxnSpPr/>
          <p:nvPr/>
        </p:nvCxnSpPr>
        <p:spPr>
          <a:xfrm>
            <a:off x="5479150" y="2735425"/>
            <a:ext cx="98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39">
            <a:extLst>
              <a:ext uri="{FF2B5EF4-FFF2-40B4-BE49-F238E27FC236}">
                <a16:creationId xmlns:a16="http://schemas.microsoft.com/office/drawing/2014/main" id="{1C898FE4-3D35-6C23-840A-A7EEA831D61C}"/>
              </a:ext>
            </a:extLst>
          </p:cNvPr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리뷰를 분석해봅시다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  <p:extLst>
      <p:ext uri="{BB962C8B-B14F-4D97-AF65-F5344CB8AC3E}">
        <p14:creationId xmlns:p14="http://schemas.microsoft.com/office/powerpoint/2010/main" val="187216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700" b="1" dirty="0">
                <a:latin typeface="42dot Sans"/>
                <a:ea typeface="42dot Sans"/>
                <a:cs typeface="42dot Sans"/>
                <a:sym typeface="42dot Sans"/>
              </a:rPr>
              <a:t>난 </a:t>
            </a:r>
            <a:r>
              <a:rPr lang="en-US" altLang="ko-KR" sz="3700" b="1" dirty="0">
                <a:latin typeface="42dot Sans"/>
                <a:ea typeface="42dot Sans"/>
                <a:cs typeface="42dot Sans"/>
                <a:sym typeface="42dot Sans"/>
              </a:rPr>
              <a:t>spring</a:t>
            </a:r>
            <a:r>
              <a:rPr lang="ko-KR" altLang="en-US" sz="3700" b="1" dirty="0">
                <a:latin typeface="42dot Sans"/>
                <a:ea typeface="42dot Sans"/>
                <a:cs typeface="42dot Sans"/>
                <a:sym typeface="42dot Sans"/>
              </a:rPr>
              <a:t>에서 </a:t>
            </a:r>
            <a:r>
              <a:rPr lang="en-US" altLang="ko-KR" sz="3700" b="1" dirty="0">
                <a:latin typeface="42dot Sans"/>
                <a:ea typeface="42dot Sans"/>
                <a:cs typeface="42dot Sans"/>
                <a:sym typeface="42dot Sans"/>
              </a:rPr>
              <a:t>ml</a:t>
            </a:r>
            <a:r>
              <a:rPr lang="ko-KR" altLang="en-US" sz="3700" b="1" dirty="0">
                <a:latin typeface="42dot Sans"/>
                <a:ea typeface="42dot Sans"/>
                <a:cs typeface="42dot Sans"/>
                <a:sym typeface="42dot Sans"/>
              </a:rPr>
              <a:t> 서빙을 해봤어요</a:t>
            </a:r>
            <a:endParaRPr sz="3000" b="1" dirty="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70" name="Google Shape;70;p15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0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138" y="1412275"/>
            <a:ext cx="4443725" cy="2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참 쉽죠?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F2AD4D8-A5FB-7C41-4DE9-474805377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 title="png_02.png">
            <a:extLst>
              <a:ext uri="{FF2B5EF4-FFF2-40B4-BE49-F238E27FC236}">
                <a16:creationId xmlns:a16="http://schemas.microsoft.com/office/drawing/2014/main" id="{57162502-08A2-01CE-6C63-67EC9C9566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>
            <a:extLst>
              <a:ext uri="{FF2B5EF4-FFF2-40B4-BE49-F238E27FC236}">
                <a16:creationId xmlns:a16="http://schemas.microsoft.com/office/drawing/2014/main" id="{698DD489-883B-8ADF-6639-966D99772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98" name="Google Shape;298;p38">
            <a:extLst>
              <a:ext uri="{FF2B5EF4-FFF2-40B4-BE49-F238E27FC236}">
                <a16:creationId xmlns:a16="http://schemas.microsoft.com/office/drawing/2014/main" id="{9AC5FA85-83A0-616D-2D58-5BBE22B1E563}"/>
              </a:ext>
            </a:extLst>
          </p:cNvPr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이게 다 입니다</a:t>
            </a:r>
            <a:endParaRPr sz="1650" dirty="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299" name="Google Shape;299;p38">
            <a:extLst>
              <a:ext uri="{FF2B5EF4-FFF2-40B4-BE49-F238E27FC236}">
                <a16:creationId xmlns:a16="http://schemas.microsoft.com/office/drawing/2014/main" id="{CABFF71B-05F5-4EE1-F79D-AF8D949F3F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7775"/>
            <a:ext cx="8839204" cy="199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320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1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실 사례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749" y="1231650"/>
            <a:ext cx="4594500" cy="3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/>
          <p:nvPr/>
        </p:nvSpPr>
        <p:spPr>
          <a:xfrm>
            <a:off x="1328075" y="4804800"/>
            <a:ext cx="781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DADAD"/>
                </a:solidFill>
              </a:rPr>
              <a:t>https://aws.amazon.com/ko/blogs/opensource/how-netflix-uses-deep-java-library-djl-for-distributed-deep-learning-inference-in-real-time/</a:t>
            </a:r>
            <a:endParaRPr sz="1000">
              <a:solidFill>
                <a:srgbClr val="ADADAD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DJL을 통한 JVM에서의 ML 서빙 한계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DJL은 저수준 제어가 어렵습니다.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526050" y="2076100"/>
            <a:ext cx="80919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50">
                <a:solidFill>
                  <a:srgbClr val="FFFFFF"/>
                </a:solidFill>
                <a:latin typeface="42dot Sans"/>
                <a:ea typeface="42dot Sans"/>
                <a:cs typeface="42dot Sans"/>
                <a:sym typeface="42dot Sans"/>
              </a:rPr>
              <a:t>CPU를 48코어 할당하기도 하고..</a:t>
            </a:r>
            <a:endParaRPr sz="2250">
              <a:solidFill>
                <a:srgbClr val="FFFFFF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50">
                <a:solidFill>
                  <a:srgbClr val="FFFFFF"/>
                </a:solidFill>
                <a:latin typeface="42dot Sans"/>
                <a:ea typeface="42dot Sans"/>
                <a:cs typeface="42dot Sans"/>
                <a:sym typeface="42dot Sans"/>
              </a:rPr>
              <a:t>메모리를 몇 백기가 할당하기도 하고..</a:t>
            </a:r>
            <a:endParaRPr sz="2250">
              <a:solidFill>
                <a:srgbClr val="FFFFFF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50">
                <a:solidFill>
                  <a:srgbClr val="FFFFFF"/>
                </a:solidFill>
                <a:latin typeface="42dot Sans"/>
                <a:ea typeface="42dot Sans"/>
                <a:cs typeface="42dot Sans"/>
                <a:sym typeface="42dot Sans"/>
              </a:rPr>
              <a:t>하드웨어 성능을 0.000001%까지 쥐어짜야한다</a:t>
            </a:r>
            <a:endParaRPr sz="1750">
              <a:solidFill>
                <a:srgbClr val="FFFFFF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3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JVM에서 ML 서빙을 하기 위한 여러 방법들</a:t>
            </a:r>
            <a:endParaRPr b="1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이때 우리는 ONNX과 Tensorflow를 선택할 수 있습니다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072340" y="2113376"/>
            <a:ext cx="3022350" cy="13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0;p30">
            <a:extLst>
              <a:ext uri="{FF2B5EF4-FFF2-40B4-BE49-F238E27FC236}">
                <a16:creationId xmlns:a16="http://schemas.microsoft.com/office/drawing/2014/main" id="{31DD3A4E-8803-8759-1661-894DEF603FB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00" y="2334975"/>
            <a:ext cx="2649723" cy="7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21;p30">
            <a:extLst>
              <a:ext uri="{FF2B5EF4-FFF2-40B4-BE49-F238E27FC236}">
                <a16:creationId xmlns:a16="http://schemas.microsoft.com/office/drawing/2014/main" id="{E4FDB595-FF1B-DA73-FA10-856D6CCAFAA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4882" y="1884825"/>
            <a:ext cx="2815899" cy="17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특징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하드웨어와 환경에 대한 상세한 설정</a:t>
            </a:r>
            <a:r>
              <a:rPr lang="en-US" altLang="ko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 (GPU </a:t>
            </a:r>
            <a:r>
              <a:rPr lang="ko-KR" altLang="en-US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메모리 설정</a:t>
            </a:r>
            <a:r>
              <a:rPr lang="en-US" altLang="ko-KR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)</a:t>
            </a:r>
            <a:endParaRPr sz="1650" dirty="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grpSp>
        <p:nvGrpSpPr>
          <p:cNvPr id="355" name="Google Shape;355;p44"/>
          <p:cNvGrpSpPr/>
          <p:nvPr/>
        </p:nvGrpSpPr>
        <p:grpSpPr>
          <a:xfrm>
            <a:off x="2088431" y="1371449"/>
            <a:ext cx="4967138" cy="2929302"/>
            <a:chOff x="2510713" y="1713100"/>
            <a:chExt cx="4122574" cy="2117000"/>
          </a:xfrm>
        </p:grpSpPr>
        <p:pic>
          <p:nvPicPr>
            <p:cNvPr id="356" name="Google Shape;35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10713" y="1713100"/>
              <a:ext cx="4122574" cy="211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44"/>
            <p:cNvSpPr/>
            <p:nvPr/>
          </p:nvSpPr>
          <p:spPr>
            <a:xfrm>
              <a:off x="3309175" y="2672600"/>
              <a:ext cx="2524200" cy="198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>
          <a:extLst>
            <a:ext uri="{FF2B5EF4-FFF2-40B4-BE49-F238E27FC236}">
              <a16:creationId xmlns:a16="http://schemas.microsoft.com/office/drawing/2014/main" id="{E56D9D37-078B-30BD-A86B-7888EB23E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 title="png_02.png">
            <a:extLst>
              <a:ext uri="{FF2B5EF4-FFF2-40B4-BE49-F238E27FC236}">
                <a16:creationId xmlns:a16="http://schemas.microsoft.com/office/drawing/2014/main" id="{395421F1-3BEC-1E45-59FA-02F5D1FE08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>
            <a:extLst>
              <a:ext uri="{FF2B5EF4-FFF2-40B4-BE49-F238E27FC236}">
                <a16:creationId xmlns:a16="http://schemas.microsoft.com/office/drawing/2014/main" id="{6BDA04A6-F720-2127-B718-8851466C7B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특징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354" name="Google Shape;354;p44">
            <a:extLst>
              <a:ext uri="{FF2B5EF4-FFF2-40B4-BE49-F238E27FC236}">
                <a16:creationId xmlns:a16="http://schemas.microsoft.com/office/drawing/2014/main" id="{29DA19E5-5D49-60DC-7BD6-F363C79C80F0}"/>
              </a:ext>
            </a:extLst>
          </p:cNvPr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하드웨어와 환경에 대한 상세한 설정</a:t>
            </a:r>
            <a:r>
              <a:rPr lang="ko-KR" altLang="en-US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 </a:t>
            </a:r>
            <a:r>
              <a:rPr lang="en-US" altLang="ko-KR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(GPU</a:t>
            </a:r>
            <a:r>
              <a:rPr lang="ko-KR" altLang="en-US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 병렬처리 설정</a:t>
            </a:r>
            <a:r>
              <a:rPr lang="en-US" altLang="ko-KR" sz="1650" dirty="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)</a:t>
            </a:r>
            <a:endParaRPr sz="1650" dirty="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grpSp>
        <p:nvGrpSpPr>
          <p:cNvPr id="2" name="Google Shape;358;p44">
            <a:extLst>
              <a:ext uri="{FF2B5EF4-FFF2-40B4-BE49-F238E27FC236}">
                <a16:creationId xmlns:a16="http://schemas.microsoft.com/office/drawing/2014/main" id="{E8A5C263-7FBC-09A8-1E08-C0D4C17138EE}"/>
              </a:ext>
            </a:extLst>
          </p:cNvPr>
          <p:cNvGrpSpPr/>
          <p:nvPr/>
        </p:nvGrpSpPr>
        <p:grpSpPr>
          <a:xfrm>
            <a:off x="2088430" y="1371438"/>
            <a:ext cx="4967137" cy="2929302"/>
            <a:chOff x="2510713" y="1713100"/>
            <a:chExt cx="4122574" cy="2117000"/>
          </a:xfrm>
        </p:grpSpPr>
        <p:pic>
          <p:nvPicPr>
            <p:cNvPr id="3" name="Google Shape;359;p44">
              <a:extLst>
                <a:ext uri="{FF2B5EF4-FFF2-40B4-BE49-F238E27FC236}">
                  <a16:creationId xmlns:a16="http://schemas.microsoft.com/office/drawing/2014/main" id="{04D3EA79-8E4C-64EE-1007-0CD54CFD786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10713" y="1713100"/>
              <a:ext cx="4122574" cy="211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60;p44">
              <a:extLst>
                <a:ext uri="{FF2B5EF4-FFF2-40B4-BE49-F238E27FC236}">
                  <a16:creationId xmlns:a16="http://schemas.microsoft.com/office/drawing/2014/main" id="{9BDEF667-A759-473F-9AEE-92E508184983}"/>
                </a:ext>
              </a:extLst>
            </p:cNvPr>
            <p:cNvSpPr/>
            <p:nvPr/>
          </p:nvSpPr>
          <p:spPr>
            <a:xfrm>
              <a:off x="2795550" y="3237575"/>
              <a:ext cx="2238000" cy="391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9088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특징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동적 배치처리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263" y="1249050"/>
            <a:ext cx="3523476" cy="30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/>
          <p:nvPr/>
        </p:nvSpPr>
        <p:spPr>
          <a:xfrm>
            <a:off x="2964325" y="3068800"/>
            <a:ext cx="3331200" cy="83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6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특징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Zero-copy 메모리 최적화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377" name="Google Shape;3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650" y="1599427"/>
            <a:ext cx="7362699" cy="23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6"/>
          <p:cNvSpPr/>
          <p:nvPr/>
        </p:nvSpPr>
        <p:spPr>
          <a:xfrm>
            <a:off x="1188675" y="2533175"/>
            <a:ext cx="5884500" cy="79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AAAA9032-3703-1EB7-E63D-87A59DDBF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7" title="png_02.png">
            <a:extLst>
              <a:ext uri="{FF2B5EF4-FFF2-40B4-BE49-F238E27FC236}">
                <a16:creationId xmlns:a16="http://schemas.microsoft.com/office/drawing/2014/main" id="{2F35FDD2-D45B-BB98-D58A-D0B6457782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7">
            <a:extLst>
              <a:ext uri="{FF2B5EF4-FFF2-40B4-BE49-F238E27FC236}">
                <a16:creationId xmlns:a16="http://schemas.microsoft.com/office/drawing/2014/main" id="{58CCD454-2DF3-7C07-F850-CD87EEBD4F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122" y="1288750"/>
            <a:ext cx="6849751" cy="35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>
            <a:extLst>
              <a:ext uri="{FF2B5EF4-FFF2-40B4-BE49-F238E27FC236}">
                <a16:creationId xmlns:a16="http://schemas.microsoft.com/office/drawing/2014/main" id="{5C8CAA76-B68A-F807-8CA1-79173718D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</p:spTree>
    <p:extLst>
      <p:ext uri="{BB962C8B-B14F-4D97-AF65-F5344CB8AC3E}">
        <p14:creationId xmlns:p14="http://schemas.microsoft.com/office/powerpoint/2010/main" val="44598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 idx="4294967295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50" b="1">
                <a:latin typeface="42dot Sans"/>
                <a:ea typeface="42dot Sans"/>
                <a:cs typeface="42dot Sans"/>
                <a:sym typeface="42dot Sans"/>
              </a:rPr>
              <a:t>JVM에서 ML 서빙을 한다고요?</a:t>
            </a:r>
            <a:endParaRPr b="1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85050" y="4302200"/>
            <a:ext cx="7773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네!?</a:t>
            </a:r>
            <a:endParaRPr sz="18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474" y="1466375"/>
            <a:ext cx="2691074" cy="268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9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/>
          <p:nvPr/>
        </p:nvSpPr>
        <p:spPr>
          <a:xfrm>
            <a:off x="5161933" y="2274522"/>
            <a:ext cx="708600" cy="2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9"/>
          <p:cNvSpPr/>
          <p:nvPr/>
        </p:nvSpPr>
        <p:spPr>
          <a:xfrm>
            <a:off x="519399" y="2199347"/>
            <a:ext cx="4491900" cy="391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Sionic</a:t>
            </a:r>
            <a:r>
              <a:rPr lang="ko-KR" altLang="en-US" sz="13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 </a:t>
            </a:r>
            <a:r>
              <a:rPr lang="ko" sz="13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AI 내부 구성원들의 권한은 어떻게 분리되어 있나요?</a:t>
            </a:r>
            <a:endParaRPr sz="1300" b="1" dirty="0">
              <a:solidFill>
                <a:schemeClr val="lt1"/>
              </a:solidFill>
            </a:endParaRPr>
          </a:p>
        </p:txBody>
      </p:sp>
      <p:grpSp>
        <p:nvGrpSpPr>
          <p:cNvPr id="401" name="Google Shape;401;p49"/>
          <p:cNvGrpSpPr/>
          <p:nvPr/>
        </p:nvGrpSpPr>
        <p:grpSpPr>
          <a:xfrm>
            <a:off x="5965626" y="1819622"/>
            <a:ext cx="2785200" cy="1848000"/>
            <a:chOff x="6094462" y="1265500"/>
            <a:chExt cx="2785200" cy="1848000"/>
          </a:xfrm>
        </p:grpSpPr>
        <p:sp>
          <p:nvSpPr>
            <p:cNvPr id="402" name="Google Shape;402;p49"/>
            <p:cNvSpPr/>
            <p:nvPr/>
          </p:nvSpPr>
          <p:spPr>
            <a:xfrm>
              <a:off x="6094462" y="1265500"/>
              <a:ext cx="2785200" cy="18480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212121"/>
                  </a:solidFill>
                  <a:latin typeface="42dot Sans"/>
                  <a:ea typeface="42dot Sans"/>
                  <a:cs typeface="42dot Sans"/>
                  <a:sym typeface="42dot Sans"/>
                </a:rPr>
                <a:t>STORM 솔루션</a:t>
              </a:r>
              <a:endParaRPr sz="2000" b="1">
                <a:solidFill>
                  <a:srgbClr val="212121"/>
                </a:solidFill>
                <a:latin typeface="42dot Sans"/>
                <a:ea typeface="42dot Sans"/>
                <a:cs typeface="42dot Sans"/>
                <a:sym typeface="42dot Sans"/>
              </a:endParaRPr>
            </a:p>
          </p:txBody>
        </p:sp>
        <p:sp>
          <p:nvSpPr>
            <p:cNvPr id="403" name="Google Shape;403;p49"/>
            <p:cNvSpPr/>
            <p:nvPr/>
          </p:nvSpPr>
          <p:spPr>
            <a:xfrm>
              <a:off x="6305050" y="1870450"/>
              <a:ext cx="2364000" cy="1135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endParaRPr>
            </a:p>
          </p:txBody>
        </p:sp>
        <p:sp>
          <p:nvSpPr>
            <p:cNvPr id="404" name="Google Shape;404;p49"/>
            <p:cNvSpPr txBox="1"/>
            <p:nvPr/>
          </p:nvSpPr>
          <p:spPr>
            <a:xfrm>
              <a:off x="7273801" y="2186663"/>
              <a:ext cx="13203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lt1"/>
                  </a:solidFill>
                  <a:highlight>
                    <a:srgbClr val="DD7E6B"/>
                  </a:highlight>
                  <a:latin typeface="42dot Sans"/>
                  <a:ea typeface="42dot Sans"/>
                  <a:cs typeface="42dot Sans"/>
                  <a:sym typeface="42dot Sans"/>
                </a:rPr>
                <a:t>2. 문서 탐색</a:t>
              </a:r>
              <a:endParaRPr b="1" dirty="0">
                <a:solidFill>
                  <a:schemeClr val="lt1"/>
                </a:solidFill>
                <a:highlight>
                  <a:srgbClr val="DD7E6B"/>
                </a:highlight>
                <a:latin typeface="42dot Sans"/>
                <a:ea typeface="42dot Sans"/>
                <a:cs typeface="42dot Sans"/>
                <a:sym typeface="42dot Sans"/>
              </a:endParaRPr>
            </a:p>
          </p:txBody>
        </p:sp>
        <p:grpSp>
          <p:nvGrpSpPr>
            <p:cNvPr id="405" name="Google Shape;405;p49"/>
            <p:cNvGrpSpPr/>
            <p:nvPr/>
          </p:nvGrpSpPr>
          <p:grpSpPr>
            <a:xfrm>
              <a:off x="6443095" y="1977662"/>
              <a:ext cx="819375" cy="917516"/>
              <a:chOff x="428725" y="1331025"/>
              <a:chExt cx="636507" cy="712800"/>
            </a:xfrm>
          </p:grpSpPr>
          <p:pic>
            <p:nvPicPr>
              <p:cNvPr id="406" name="Google Shape;406;p4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8725" y="1331025"/>
                <a:ext cx="331707" cy="40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" name="Google Shape;407;p4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1125" y="1483425"/>
                <a:ext cx="331707" cy="40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8" name="Google Shape;408;p4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3525" y="1635825"/>
                <a:ext cx="331707" cy="40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09" name="Google Shape;409;p49"/>
          <p:cNvSpPr txBox="1"/>
          <p:nvPr/>
        </p:nvSpPr>
        <p:spPr>
          <a:xfrm>
            <a:off x="5039173" y="2038107"/>
            <a:ext cx="7290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lt1"/>
                </a:solidFill>
                <a:highlight>
                  <a:srgbClr val="DD7E6B"/>
                </a:highlight>
                <a:latin typeface="42dot Sans"/>
                <a:ea typeface="42dot Sans"/>
                <a:cs typeface="42dot Sans"/>
                <a:sym typeface="42dot Sans"/>
              </a:rPr>
              <a:t>1. 질의</a:t>
            </a:r>
            <a:endParaRPr sz="1200" b="1" dirty="0">
              <a:solidFill>
                <a:schemeClr val="lt1"/>
              </a:solidFill>
              <a:highlight>
                <a:srgbClr val="DD7E6B"/>
              </a:highlight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410" name="Google Shape;410;p49"/>
          <p:cNvSpPr/>
          <p:nvPr/>
        </p:nvSpPr>
        <p:spPr>
          <a:xfrm flipH="1">
            <a:off x="4005058" y="3198147"/>
            <a:ext cx="1865400" cy="2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9"/>
          <p:cNvSpPr txBox="1"/>
          <p:nvPr/>
        </p:nvSpPr>
        <p:spPr>
          <a:xfrm>
            <a:off x="4112719" y="2876407"/>
            <a:ext cx="18654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lt1"/>
                </a:solidFill>
                <a:highlight>
                  <a:srgbClr val="DD7E6B"/>
                </a:highlight>
                <a:latin typeface="42dot Sans"/>
                <a:ea typeface="42dot Sans"/>
                <a:cs typeface="42dot Sans"/>
                <a:sym typeface="42dot Sans"/>
              </a:rPr>
              <a:t>3. 문서 내용 + 질의 쿼리</a:t>
            </a:r>
            <a:endParaRPr sz="1200" b="1" dirty="0">
              <a:solidFill>
                <a:schemeClr val="lt1"/>
              </a:solidFill>
              <a:highlight>
                <a:srgbClr val="DD7E6B"/>
              </a:highlight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412" name="Google Shape;412;p49"/>
          <p:cNvSpPr/>
          <p:nvPr/>
        </p:nvSpPr>
        <p:spPr>
          <a:xfrm>
            <a:off x="3072590" y="3046497"/>
            <a:ext cx="837300" cy="572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lt1"/>
                </a:solidFill>
                <a:latin typeface="42dot Sans"/>
                <a:ea typeface="42dot Sans"/>
                <a:cs typeface="42dot Sans"/>
                <a:sym typeface="42dot Sans"/>
              </a:rPr>
              <a:t>LLM</a:t>
            </a:r>
            <a:endParaRPr sz="2000" b="1" dirty="0">
              <a:solidFill>
                <a:schemeClr val="lt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413" name="Google Shape;413;p49"/>
          <p:cNvSpPr txBox="1"/>
          <p:nvPr/>
        </p:nvSpPr>
        <p:spPr>
          <a:xfrm>
            <a:off x="1934860" y="2900348"/>
            <a:ext cx="1032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lt1"/>
                </a:solidFill>
                <a:highlight>
                  <a:srgbClr val="DD7E6B"/>
                </a:highlight>
                <a:latin typeface="42dot Sans"/>
                <a:ea typeface="42dot Sans"/>
                <a:cs typeface="42dot Sans"/>
                <a:sym typeface="42dot Sans"/>
              </a:rPr>
              <a:t>4. 답변생성</a:t>
            </a:r>
            <a:endParaRPr sz="1200" b="1" dirty="0">
              <a:solidFill>
                <a:schemeClr val="lt1"/>
              </a:solidFill>
              <a:highlight>
                <a:srgbClr val="DD7E6B"/>
              </a:highlight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414" name="Google Shape;414;p49"/>
          <p:cNvSpPr/>
          <p:nvPr/>
        </p:nvSpPr>
        <p:spPr>
          <a:xfrm flipH="1">
            <a:off x="1814523" y="3211847"/>
            <a:ext cx="1032300" cy="2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49" descr="a man in a suit and tie is saying very nice .(Tenor 제공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390" y="2900355"/>
            <a:ext cx="1098900" cy="86499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417" name="Google Shape;417;p49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위와 같은 RAG 시스템 중 문서 탐색 작업을 담당합니다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7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122" y="1288750"/>
            <a:ext cx="6849751" cy="35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147122" y="1288750"/>
            <a:ext cx="6849751" cy="35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 title="png_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8"/>
          <p:cNvPicPr preferRelativeResize="0"/>
          <p:nvPr/>
        </p:nvPicPr>
        <p:blipFill rotWithShape="1">
          <a:blip r:embed="rId3">
            <a:alphaModFix/>
          </a:blip>
          <a:srcRect l="65631" t="18291" r="1020" b="4171"/>
          <a:stretch/>
        </p:blipFill>
        <p:spPr>
          <a:xfrm>
            <a:off x="2960350" y="1162449"/>
            <a:ext cx="3223301" cy="38644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3" name="Google Shape;39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0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0" y="1546888"/>
            <a:ext cx="3997326" cy="25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025" y="1400400"/>
            <a:ext cx="4808580" cy="28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모델 추론과 유사도 비교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2142F280-EC41-A14D-A016-7E5F6EAA9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0" title="png_02.png">
            <a:extLst>
              <a:ext uri="{FF2B5EF4-FFF2-40B4-BE49-F238E27FC236}">
                <a16:creationId xmlns:a16="http://schemas.microsoft.com/office/drawing/2014/main" id="{994D9E71-76B4-9C14-02DE-0BE6BC3A2A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>
            <a:extLst>
              <a:ext uri="{FF2B5EF4-FFF2-40B4-BE49-F238E27FC236}">
                <a16:creationId xmlns:a16="http://schemas.microsoft.com/office/drawing/2014/main" id="{77BBDC32-021D-D78F-A287-AAFB6A5095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424" name="Google Shape;424;p50">
            <a:extLst>
              <a:ext uri="{FF2B5EF4-FFF2-40B4-BE49-F238E27FC236}">
                <a16:creationId xmlns:a16="http://schemas.microsoft.com/office/drawing/2014/main" id="{A09648A2-9C6A-8D18-D249-06C581A611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0" y="1546888"/>
            <a:ext cx="3997326" cy="25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>
            <a:extLst>
              <a:ext uri="{FF2B5EF4-FFF2-40B4-BE49-F238E27FC236}">
                <a16:creationId xmlns:a16="http://schemas.microsoft.com/office/drawing/2014/main" id="{9BE5D879-763A-6AA2-7905-23D3F517F2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025" y="1400400"/>
            <a:ext cx="4808580" cy="28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>
            <a:extLst>
              <a:ext uri="{FF2B5EF4-FFF2-40B4-BE49-F238E27FC236}">
                <a16:creationId xmlns:a16="http://schemas.microsoft.com/office/drawing/2014/main" id="{EE5006E0-D397-73FE-DABA-E2A1241A4F2F}"/>
              </a:ext>
            </a:extLst>
          </p:cNvPr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모델 추론과 유사도 비교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" name="Google Shape;378;p46">
            <a:extLst>
              <a:ext uri="{FF2B5EF4-FFF2-40B4-BE49-F238E27FC236}">
                <a16:creationId xmlns:a16="http://schemas.microsoft.com/office/drawing/2014/main" id="{3364F681-AA91-B329-0722-40077B241CAD}"/>
              </a:ext>
            </a:extLst>
          </p:cNvPr>
          <p:cNvSpPr/>
          <p:nvPr/>
        </p:nvSpPr>
        <p:spPr>
          <a:xfrm>
            <a:off x="425350" y="1690337"/>
            <a:ext cx="2039554" cy="35314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970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FB6E1708-448A-8FDE-D280-3E10FE87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0" title="png_02.png">
            <a:extLst>
              <a:ext uri="{FF2B5EF4-FFF2-40B4-BE49-F238E27FC236}">
                <a16:creationId xmlns:a16="http://schemas.microsoft.com/office/drawing/2014/main" id="{8DD1BA96-52A6-6BA5-039F-5595B26C22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>
            <a:extLst>
              <a:ext uri="{FF2B5EF4-FFF2-40B4-BE49-F238E27FC236}">
                <a16:creationId xmlns:a16="http://schemas.microsoft.com/office/drawing/2014/main" id="{BB582FA4-F1A0-285F-48B7-2681375C6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424" name="Google Shape;424;p50">
            <a:extLst>
              <a:ext uri="{FF2B5EF4-FFF2-40B4-BE49-F238E27FC236}">
                <a16:creationId xmlns:a16="http://schemas.microsoft.com/office/drawing/2014/main" id="{30371B82-7D46-605F-2520-8BB00E90C8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0" y="1546888"/>
            <a:ext cx="3997326" cy="25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>
            <a:extLst>
              <a:ext uri="{FF2B5EF4-FFF2-40B4-BE49-F238E27FC236}">
                <a16:creationId xmlns:a16="http://schemas.microsoft.com/office/drawing/2014/main" id="{F9C71CCE-0595-B95F-57BC-4FB3AA004A0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025" y="1400400"/>
            <a:ext cx="4808580" cy="28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>
            <a:extLst>
              <a:ext uri="{FF2B5EF4-FFF2-40B4-BE49-F238E27FC236}">
                <a16:creationId xmlns:a16="http://schemas.microsoft.com/office/drawing/2014/main" id="{A2D45D6A-83DF-CD84-9969-3DD07DB64BDF}"/>
              </a:ext>
            </a:extLst>
          </p:cNvPr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모델 추론과 유사도 비교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" name="Google Shape;378;p46">
            <a:extLst>
              <a:ext uri="{FF2B5EF4-FFF2-40B4-BE49-F238E27FC236}">
                <a16:creationId xmlns:a16="http://schemas.microsoft.com/office/drawing/2014/main" id="{4618E946-9BF2-C26D-469F-42FED8D2FE60}"/>
              </a:ext>
            </a:extLst>
          </p:cNvPr>
          <p:cNvSpPr/>
          <p:nvPr/>
        </p:nvSpPr>
        <p:spPr>
          <a:xfrm>
            <a:off x="393544" y="2129516"/>
            <a:ext cx="3800181" cy="196899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504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38D40F5F-2A51-FD3B-3952-A80F23D8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0" title="png_02.png">
            <a:extLst>
              <a:ext uri="{FF2B5EF4-FFF2-40B4-BE49-F238E27FC236}">
                <a16:creationId xmlns:a16="http://schemas.microsoft.com/office/drawing/2014/main" id="{A1D38304-4AE1-8B9C-9E19-75ACB59ED1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>
            <a:extLst>
              <a:ext uri="{FF2B5EF4-FFF2-40B4-BE49-F238E27FC236}">
                <a16:creationId xmlns:a16="http://schemas.microsoft.com/office/drawing/2014/main" id="{85E34060-761E-824F-C3E3-886E35987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424" name="Google Shape;424;p50">
            <a:extLst>
              <a:ext uri="{FF2B5EF4-FFF2-40B4-BE49-F238E27FC236}">
                <a16:creationId xmlns:a16="http://schemas.microsoft.com/office/drawing/2014/main" id="{5262CDE3-A360-3F7D-B0C3-76AB91CDC4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0" y="1546888"/>
            <a:ext cx="3997326" cy="25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>
            <a:extLst>
              <a:ext uri="{FF2B5EF4-FFF2-40B4-BE49-F238E27FC236}">
                <a16:creationId xmlns:a16="http://schemas.microsoft.com/office/drawing/2014/main" id="{CDD17673-4CE3-FC3D-9289-179A8E5831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025" y="1400400"/>
            <a:ext cx="4808580" cy="28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>
            <a:extLst>
              <a:ext uri="{FF2B5EF4-FFF2-40B4-BE49-F238E27FC236}">
                <a16:creationId xmlns:a16="http://schemas.microsoft.com/office/drawing/2014/main" id="{039C32C9-0062-F161-016B-ABBEA936B2C7}"/>
              </a:ext>
            </a:extLst>
          </p:cNvPr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모델 추론과 유사도 비교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" name="Google Shape;378;p46">
            <a:extLst>
              <a:ext uri="{FF2B5EF4-FFF2-40B4-BE49-F238E27FC236}">
                <a16:creationId xmlns:a16="http://schemas.microsoft.com/office/drawing/2014/main" id="{E50F8ACE-A5BC-3DDA-DF93-D00CBA8AEE55}"/>
              </a:ext>
            </a:extLst>
          </p:cNvPr>
          <p:cNvSpPr/>
          <p:nvPr/>
        </p:nvSpPr>
        <p:spPr>
          <a:xfrm>
            <a:off x="4440759" y="2531995"/>
            <a:ext cx="1538622" cy="1953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628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14F6366F-1BFB-C764-B2A9-12A9EA66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0" title="png_02.png">
            <a:extLst>
              <a:ext uri="{FF2B5EF4-FFF2-40B4-BE49-F238E27FC236}">
                <a16:creationId xmlns:a16="http://schemas.microsoft.com/office/drawing/2014/main" id="{555471A9-539F-0E7D-7A10-54878E879A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>
            <a:extLst>
              <a:ext uri="{FF2B5EF4-FFF2-40B4-BE49-F238E27FC236}">
                <a16:creationId xmlns:a16="http://schemas.microsoft.com/office/drawing/2014/main" id="{D7135AAA-0168-2444-14FC-D1463A394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424" name="Google Shape;424;p50">
            <a:extLst>
              <a:ext uri="{FF2B5EF4-FFF2-40B4-BE49-F238E27FC236}">
                <a16:creationId xmlns:a16="http://schemas.microsoft.com/office/drawing/2014/main" id="{45E29A4B-09C6-4C1F-194F-68A81F1A17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0" y="1546888"/>
            <a:ext cx="3997326" cy="25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>
            <a:extLst>
              <a:ext uri="{FF2B5EF4-FFF2-40B4-BE49-F238E27FC236}">
                <a16:creationId xmlns:a16="http://schemas.microsoft.com/office/drawing/2014/main" id="{C4458679-9923-62D7-BF25-5739CCF17A5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025" y="1400400"/>
            <a:ext cx="4808580" cy="28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>
            <a:extLst>
              <a:ext uri="{FF2B5EF4-FFF2-40B4-BE49-F238E27FC236}">
                <a16:creationId xmlns:a16="http://schemas.microsoft.com/office/drawing/2014/main" id="{B552740D-BD4E-D5E6-7E2E-48C70B6B7C5F}"/>
              </a:ext>
            </a:extLst>
          </p:cNvPr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모델 추론과 유사도 비교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2" name="Google Shape;378;p46">
            <a:extLst>
              <a:ext uri="{FF2B5EF4-FFF2-40B4-BE49-F238E27FC236}">
                <a16:creationId xmlns:a16="http://schemas.microsoft.com/office/drawing/2014/main" id="{AFD369B1-E08D-54BB-E896-F0D35475BCB9}"/>
              </a:ext>
            </a:extLst>
          </p:cNvPr>
          <p:cNvSpPr/>
          <p:nvPr/>
        </p:nvSpPr>
        <p:spPr>
          <a:xfrm>
            <a:off x="4440759" y="2796608"/>
            <a:ext cx="4611846" cy="14483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737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A511D5E5-E93F-18AD-DD88-E9E943E73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8">
            <a:extLst>
              <a:ext uri="{FF2B5EF4-FFF2-40B4-BE49-F238E27FC236}">
                <a16:creationId xmlns:a16="http://schemas.microsoft.com/office/drawing/2014/main" id="{F5DCCDBC-6463-9BAF-4C3B-F278BA9AE808}"/>
              </a:ext>
            </a:extLst>
          </p:cNvPr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147122" y="1288750"/>
            <a:ext cx="6849751" cy="35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 title="png_02.png">
            <a:extLst>
              <a:ext uri="{FF2B5EF4-FFF2-40B4-BE49-F238E27FC236}">
                <a16:creationId xmlns:a16="http://schemas.microsoft.com/office/drawing/2014/main" id="{4AA90615-E0F2-9E96-3E80-DE73680FAC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8">
            <a:extLst>
              <a:ext uri="{FF2B5EF4-FFF2-40B4-BE49-F238E27FC236}">
                <a16:creationId xmlns:a16="http://schemas.microsoft.com/office/drawing/2014/main" id="{9DBEFB81-E093-BAD9-8830-955ACC6865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631" t="18291" r="1020" b="4171"/>
          <a:stretch/>
        </p:blipFill>
        <p:spPr>
          <a:xfrm>
            <a:off x="2960350" y="1162449"/>
            <a:ext cx="3223301" cy="38644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3" name="Google Shape;393;p48">
            <a:extLst>
              <a:ext uri="{FF2B5EF4-FFF2-40B4-BE49-F238E27FC236}">
                <a16:creationId xmlns:a16="http://schemas.microsoft.com/office/drawing/2014/main" id="{8EEAB3BA-B6D8-7DF3-9FF2-5AA1E445AA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643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7391EDA2-5660-1D64-0F9A-836D2483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0" title="png_02.png">
            <a:extLst>
              <a:ext uri="{FF2B5EF4-FFF2-40B4-BE49-F238E27FC236}">
                <a16:creationId xmlns:a16="http://schemas.microsoft.com/office/drawing/2014/main" id="{086EFF0F-8C1E-0454-92D0-E21645E6A2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>
            <a:extLst>
              <a:ext uri="{FF2B5EF4-FFF2-40B4-BE49-F238E27FC236}">
                <a16:creationId xmlns:a16="http://schemas.microsoft.com/office/drawing/2014/main" id="{B088A711-2E9C-CCBD-C7CC-83CF51521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424" name="Google Shape;424;p50">
            <a:extLst>
              <a:ext uri="{FF2B5EF4-FFF2-40B4-BE49-F238E27FC236}">
                <a16:creationId xmlns:a16="http://schemas.microsoft.com/office/drawing/2014/main" id="{3F4CCAA4-4AA7-BF6C-1725-26DF0CD859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0" y="1546888"/>
            <a:ext cx="3997326" cy="25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>
            <a:extLst>
              <a:ext uri="{FF2B5EF4-FFF2-40B4-BE49-F238E27FC236}">
                <a16:creationId xmlns:a16="http://schemas.microsoft.com/office/drawing/2014/main" id="{85E35054-0282-B163-3B82-650CF1A630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025" y="1400400"/>
            <a:ext cx="4808580" cy="28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>
            <a:extLst>
              <a:ext uri="{FF2B5EF4-FFF2-40B4-BE49-F238E27FC236}">
                <a16:creationId xmlns:a16="http://schemas.microsoft.com/office/drawing/2014/main" id="{B5C557EE-B65E-B5E4-28FC-F2DC483A8260}"/>
              </a:ext>
            </a:extLst>
          </p:cNvPr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모델 추론과 유사도 비교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  <p:extLst>
      <p:ext uri="{BB962C8B-B14F-4D97-AF65-F5344CB8AC3E}">
        <p14:creationId xmlns:p14="http://schemas.microsoft.com/office/powerpoint/2010/main" val="12904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50" b="1">
                <a:latin typeface="42dot Sans"/>
                <a:ea typeface="42dot Sans"/>
                <a:cs typeface="42dot Sans"/>
                <a:sym typeface="42dot Sans"/>
              </a:rPr>
              <a:t>오늘 공유하고자 하고자 하는 것</a:t>
            </a:r>
            <a:endParaRPr sz="2750" b="1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84" name="Google Shape;84;p17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26050" y="2061400"/>
            <a:ext cx="80919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“JVM에서 ML 서빙을 해야하는 이유”</a:t>
            </a:r>
            <a:endParaRPr sz="22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“어떻게 JVM에서 ML 서빙할 수 있는가”</a:t>
            </a:r>
            <a:endParaRPr sz="17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1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어떻게 JVM에서 ML 서빙을 할 수 있는가?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Tensorflow를 통한 JVM에서의 ML 서빙 예시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433" name="Google Shape;433;p51"/>
          <p:cNvSpPr txBox="1">
            <a:spLocks noGrp="1"/>
          </p:cNvSpPr>
          <p:nvPr>
            <p:ph type="ctrTitle" idx="4294967295"/>
          </p:nvPr>
        </p:nvSpPr>
        <p:spPr>
          <a:xfrm>
            <a:off x="311708" y="18502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 dirty="0">
                <a:latin typeface="42dot Sans"/>
                <a:ea typeface="42dot Sans"/>
                <a:cs typeface="42dot Sans"/>
                <a:sym typeface="42dot Sans"/>
              </a:rPr>
              <a:t>100</a:t>
            </a:r>
            <a:r>
              <a:rPr lang="en-US" altLang="ko-KR" sz="3700" b="1" dirty="0">
                <a:latin typeface="42dot Sans"/>
                <a:ea typeface="42dot Sans"/>
                <a:cs typeface="42dot Sans"/>
                <a:sym typeface="42dot Sans"/>
              </a:rPr>
              <a:t>0</a:t>
            </a:r>
            <a:r>
              <a:rPr lang="ko" sz="3700" b="1" dirty="0">
                <a:latin typeface="42dot Sans"/>
                <a:ea typeface="42dot Sans"/>
                <a:cs typeface="42dot Sans"/>
                <a:sym typeface="42dot Sans"/>
              </a:rPr>
              <a:t>만개 문서</a:t>
            </a:r>
            <a:endParaRPr sz="3700" b="1" dirty="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 b="1" dirty="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 dirty="0">
                <a:latin typeface="42dot Sans"/>
                <a:ea typeface="42dot Sans"/>
                <a:cs typeface="42dot Sans"/>
                <a:sym typeface="42dot Sans"/>
              </a:rPr>
              <a:t>1s</a:t>
            </a:r>
            <a:endParaRPr sz="3700" b="1" dirty="0">
              <a:latin typeface="42dot Sans"/>
              <a:ea typeface="42dot Sans"/>
              <a:cs typeface="42dot Sans"/>
              <a:sym typeface="42dot Sans"/>
            </a:endParaRPr>
          </a:p>
        </p:txBody>
      </p:sp>
      <p:cxnSp>
        <p:nvCxnSpPr>
          <p:cNvPr id="434" name="Google Shape;434;p51"/>
          <p:cNvCxnSpPr/>
          <p:nvPr/>
        </p:nvCxnSpPr>
        <p:spPr>
          <a:xfrm>
            <a:off x="5015075" y="3235475"/>
            <a:ext cx="0" cy="40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>
                <a:latin typeface="42dot Sans"/>
                <a:ea typeface="42dot Sans"/>
                <a:cs typeface="42dot Sans"/>
                <a:sym typeface="42dot Sans"/>
              </a:rPr>
              <a:t>JVM으로 서빙하는것만이 정답일까요?</a:t>
            </a:r>
            <a:endParaRPr sz="3000" b="1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440" name="Google Shape;440;p52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3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638" y="1880988"/>
            <a:ext cx="1854725" cy="185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75" y="2971213"/>
            <a:ext cx="3022350" cy="13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01" y="921375"/>
            <a:ext cx="2815899" cy="17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763" y="2971225"/>
            <a:ext cx="2133325" cy="11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3" name="Picture 4" descr="GitHub - vllm-project/vllm: A high-throughput and memory-efficient  inference and serving engine for LLMs">
            <a:extLst>
              <a:ext uri="{FF2B5EF4-FFF2-40B4-BE49-F238E27FC236}">
                <a16:creationId xmlns:a16="http://schemas.microsoft.com/office/drawing/2014/main" id="{B3669BD4-F349-B94C-17FA-A9789874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342" y="1261395"/>
            <a:ext cx="3384815" cy="96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88" y="0"/>
            <a:ext cx="83140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>
                <a:latin typeface="42dot Sans"/>
                <a:ea typeface="42dot Sans"/>
                <a:cs typeface="42dot Sans"/>
                <a:sym typeface="42dot Sans"/>
              </a:rPr>
              <a:t>감사합니다</a:t>
            </a:r>
            <a:endParaRPr sz="3000" b="1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462" name="Google Shape;462;p55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685050" y="4302200"/>
            <a:ext cx="7773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ML 서빙을 해야하는 상황에 놓여있다면 어떻게 하시겠습니까?</a:t>
            </a:r>
            <a:endParaRPr sz="18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92" name="Google Shape;92;p18" title="im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875" y="1700238"/>
            <a:ext cx="3988242" cy="237798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예? 저보고 ML 서빙을 하라고요?</a:t>
            </a:r>
            <a:endParaRPr b="1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638" y="1880988"/>
            <a:ext cx="1854725" cy="185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ML에서 Python 사용의 장점</a:t>
            </a:r>
            <a:endParaRPr b="1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42dot Sans"/>
              <a:ea typeface="42dot Sans"/>
              <a:cs typeface="42dot Sans"/>
              <a:sym typeface="42dot Sans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Python을 빼놓고 ML을 이야기 할 수 없습니다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 title="png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ML에서 Python 사용의 장점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75" y="1361174"/>
            <a:ext cx="3192326" cy="18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685063" y="4300751"/>
            <a:ext cx="777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chemeClr val="dk1"/>
                </a:solidFill>
                <a:latin typeface="42dot Sans"/>
                <a:ea typeface="42dot Sans"/>
                <a:cs typeface="42dot Sans"/>
                <a:sym typeface="42dot Sans"/>
              </a:rPr>
              <a:t>Python으로 서빙을 해볼까? 라는 생각을 해봅니다</a:t>
            </a:r>
            <a:endParaRPr sz="1650">
              <a:solidFill>
                <a:schemeClr val="dk1"/>
              </a:solidFill>
              <a:latin typeface="42dot Sans"/>
              <a:ea typeface="42dot Sans"/>
              <a:cs typeface="42dot Sans"/>
              <a:sym typeface="42dot Sans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638" y="1880988"/>
            <a:ext cx="1854725" cy="185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9EEACE-D962-7600-8951-1E597DF3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1" y="3128485"/>
            <a:ext cx="2463305" cy="60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ngSmith Bug Could Expose OpenAI Keys and User Data via Malicious Agents">
            <a:extLst>
              <a:ext uri="{FF2B5EF4-FFF2-40B4-BE49-F238E27FC236}">
                <a16:creationId xmlns:a16="http://schemas.microsoft.com/office/drawing/2014/main" id="{6ECCDED4-905D-2E5D-00E9-2133A96B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0385" y1="48684" x2="40385" y2="48684"/>
                        <a14:foregroundMark x1="47665" y1="48158" x2="47665" y2="48158"/>
                        <a14:foregroundMark x1="51236" y1="48684" x2="51236" y2="48684"/>
                        <a14:foregroundMark x1="59478" y1="48684" x2="59478" y2="48684"/>
                        <a14:foregroundMark x1="65522" y1="44211" x2="65522" y2="44211"/>
                        <a14:foregroundMark x1="69093" y1="47368" x2="69093" y2="47368"/>
                        <a14:foregroundMark x1="77060" y1="47368" x2="77060" y2="47368"/>
                        <a14:foregroundMark x1="84615" y1="47368" x2="84615" y2="47368"/>
                        <a14:foregroundMark x1="80357" y1="43684" x2="80357" y2="43684"/>
                        <a14:foregroundMark x1="20879" y1="50526" x2="20879" y2="50526"/>
                        <a14:foregroundMark x1="21291" y1="49211" x2="21291" y2="49211"/>
                        <a14:foregroundMark x1="19918" y1="50526" x2="19918" y2="5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82" y="1473358"/>
            <a:ext cx="3069318" cy="160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veraging LlamaIndex for building Full Stack Report Generating Agent for  100x Engineers Buildathon. | by Pranamya Jain | Medium">
            <a:extLst>
              <a:ext uri="{FF2B5EF4-FFF2-40B4-BE49-F238E27FC236}">
                <a16:creationId xmlns:a16="http://schemas.microsoft.com/office/drawing/2014/main" id="{8AA2B932-9503-C46B-21C6-F8939311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333" y1="41760" x2="23333" y2="41760"/>
                        <a14:foregroundMark x1="36417" y1="45760" x2="36417" y2="45760"/>
                        <a14:foregroundMark x1="40167" y1="45920" x2="40167" y2="45920"/>
                        <a14:foregroundMark x1="43583" y1="46080" x2="43583" y2="46080"/>
                        <a14:foregroundMark x1="45583" y1="45760" x2="45583" y2="45760"/>
                        <a14:foregroundMark x1="51333" y1="45600" x2="51333" y2="45600"/>
                        <a14:foregroundMark x1="55167" y1="45120" x2="55167" y2="45120"/>
                        <a14:foregroundMark x1="57083" y1="45760" x2="57083" y2="45760"/>
                        <a14:foregroundMark x1="62167" y1="45440" x2="62167" y2="45440"/>
                        <a14:foregroundMark x1="66083" y1="45600" x2="66083" y2="45600"/>
                        <a14:foregroundMark x1="69250" y1="47040" x2="69250" y2="470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42" y="2472823"/>
            <a:ext cx="4273252" cy="22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6DDB483D-BE3E-1C63-A583-EAAD17BD6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 title="png_02.png">
            <a:extLst>
              <a:ext uri="{FF2B5EF4-FFF2-40B4-BE49-F238E27FC236}">
                <a16:creationId xmlns:a16="http://schemas.microsoft.com/office/drawing/2014/main" id="{7A4F772C-359B-0E00-2D34-9669C466EF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189975"/>
            <a:ext cx="1805775" cy="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>
            <a:extLst>
              <a:ext uri="{FF2B5EF4-FFF2-40B4-BE49-F238E27FC236}">
                <a16:creationId xmlns:a16="http://schemas.microsoft.com/office/drawing/2014/main" id="{B0269C7A-17F1-3431-F8CE-22FED008B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42dot Sans"/>
                <a:ea typeface="42dot Sans"/>
                <a:cs typeface="42dot Sans"/>
                <a:sym typeface="42dot Sans"/>
              </a:rPr>
              <a:t>왜 JVM에서 ML 서빙을 해야하는가?</a:t>
            </a:r>
            <a:endParaRPr sz="800">
              <a:latin typeface="42dot Sans"/>
              <a:ea typeface="42dot Sans"/>
              <a:cs typeface="42dot Sans"/>
              <a:sym typeface="42do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42dot Sans"/>
                <a:ea typeface="42dot Sans"/>
                <a:cs typeface="42dot Sans"/>
                <a:sym typeface="42dot Sans"/>
              </a:rPr>
              <a:t>ML에서 Python 사용의 장점</a:t>
            </a:r>
            <a:endParaRPr sz="1700">
              <a:latin typeface="42dot Sans"/>
              <a:ea typeface="42dot Sans"/>
              <a:cs typeface="42dot Sans"/>
              <a:sym typeface="42dot San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89E274-5B72-2E1E-8E0D-2335DEC718A7}"/>
              </a:ext>
            </a:extLst>
          </p:cNvPr>
          <p:cNvGrpSpPr/>
          <p:nvPr/>
        </p:nvGrpSpPr>
        <p:grpSpPr>
          <a:xfrm>
            <a:off x="248875" y="1361174"/>
            <a:ext cx="9396519" cy="3337200"/>
            <a:chOff x="248875" y="1361174"/>
            <a:chExt cx="9396519" cy="3337301"/>
          </a:xfrm>
        </p:grpSpPr>
        <p:pic>
          <p:nvPicPr>
            <p:cNvPr id="110" name="Google Shape;110;p20">
              <a:extLst>
                <a:ext uri="{FF2B5EF4-FFF2-40B4-BE49-F238E27FC236}">
                  <a16:creationId xmlns:a16="http://schemas.microsoft.com/office/drawing/2014/main" id="{A86691E1-A4D7-43E5-DCA5-A8807AA6A7F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875" y="1361174"/>
              <a:ext cx="3192326" cy="18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0">
              <a:extLst>
                <a:ext uri="{FF2B5EF4-FFF2-40B4-BE49-F238E27FC236}">
                  <a16:creationId xmlns:a16="http://schemas.microsoft.com/office/drawing/2014/main" id="{9D153C64-FB35-9768-ED7C-54A57A5B035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44638" y="1880988"/>
              <a:ext cx="1854725" cy="1855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A923029-DD32-157C-2A04-CEA3D86D0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1" y="3128485"/>
              <a:ext cx="2463305" cy="608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angSmith Bug Could Expose OpenAI Keys and User Data via Malicious Agents">
              <a:extLst>
                <a:ext uri="{FF2B5EF4-FFF2-40B4-BE49-F238E27FC236}">
                  <a16:creationId xmlns:a16="http://schemas.microsoft.com/office/drawing/2014/main" id="{D82136E7-C026-2A61-4351-743D7290C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0385" y1="48684" x2="40385" y2="48684"/>
                          <a14:foregroundMark x1="47665" y1="48158" x2="47665" y2="48158"/>
                          <a14:foregroundMark x1="51236" y1="48684" x2="51236" y2="48684"/>
                          <a14:foregroundMark x1="59478" y1="48684" x2="59478" y2="48684"/>
                          <a14:foregroundMark x1="65522" y1="44211" x2="65522" y2="44211"/>
                          <a14:foregroundMark x1="69093" y1="47368" x2="69093" y2="47368"/>
                          <a14:foregroundMark x1="77060" y1="47368" x2="77060" y2="47368"/>
                          <a14:foregroundMark x1="84615" y1="47368" x2="84615" y2="47368"/>
                          <a14:foregroundMark x1="80357" y1="43684" x2="80357" y2="43684"/>
                          <a14:foregroundMark x1="20879" y1="50526" x2="20879" y2="50526"/>
                          <a14:foregroundMark x1="21291" y1="49211" x2="21291" y2="49211"/>
                          <a14:foregroundMark x1="19918" y1="50526" x2="19918" y2="505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682" y="1473358"/>
              <a:ext cx="3069318" cy="1602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everaging LlamaIndex for building Full Stack Report Generating Agent for  100x Engineers Buildathon. | by Pranamya Jain | Medium">
              <a:extLst>
                <a:ext uri="{FF2B5EF4-FFF2-40B4-BE49-F238E27FC236}">
                  <a16:creationId xmlns:a16="http://schemas.microsoft.com/office/drawing/2014/main" id="{38A3211C-AE72-8966-D00D-8C3439BC7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3333" y1="41760" x2="23333" y2="41760"/>
                          <a14:foregroundMark x1="36417" y1="45760" x2="36417" y2="45760"/>
                          <a14:foregroundMark x1="40167" y1="45920" x2="40167" y2="45920"/>
                          <a14:foregroundMark x1="43583" y1="46080" x2="43583" y2="46080"/>
                          <a14:foregroundMark x1="45583" y1="45760" x2="45583" y2="45760"/>
                          <a14:foregroundMark x1="51333" y1="45600" x2="51333" y2="45600"/>
                          <a14:foregroundMark x1="55167" y1="45120" x2="55167" y2="45120"/>
                          <a14:foregroundMark x1="57083" y1="45760" x2="57083" y2="45760"/>
                          <a14:foregroundMark x1="62167" y1="45440" x2="62167" y2="45440"/>
                          <a14:foregroundMark x1="66083" y1="45600" x2="66083" y2="45600"/>
                          <a14:foregroundMark x1="69250" y1="47040" x2="69250" y2="470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142" y="2472823"/>
              <a:ext cx="4273252" cy="2225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2826A3-7E0E-C786-12DB-1DFF5DEED231}"/>
              </a:ext>
            </a:extLst>
          </p:cNvPr>
          <p:cNvSpPr/>
          <p:nvPr/>
        </p:nvSpPr>
        <p:spPr>
          <a:xfrm>
            <a:off x="174929" y="1574358"/>
            <a:ext cx="8774596" cy="265573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700" b="1" dirty="0">
                <a:solidFill>
                  <a:schemeClr val="tx1"/>
                </a:solidFill>
                <a:latin typeface="42dot Sans"/>
                <a:ea typeface="42dot Sans"/>
                <a:cs typeface="42dot Sans"/>
                <a:sym typeface="42dot Sans"/>
              </a:rPr>
              <a:t>하지만 </a:t>
            </a:r>
            <a:r>
              <a:rPr lang="en" altLang="ko" sz="3700" b="1" dirty="0">
                <a:solidFill>
                  <a:schemeClr val="tx1"/>
                </a:solidFill>
                <a:latin typeface="42dot Sans"/>
                <a:ea typeface="42dot Sans"/>
                <a:cs typeface="42dot Sans"/>
                <a:sym typeface="42dot Sans"/>
              </a:rPr>
              <a:t>Python</a:t>
            </a:r>
            <a:r>
              <a:rPr lang="ko-KR" altLang="en-US" sz="3700" b="1" dirty="0">
                <a:solidFill>
                  <a:schemeClr val="tx1"/>
                </a:solidFill>
                <a:latin typeface="42dot Sans"/>
                <a:ea typeface="42dot Sans"/>
                <a:cs typeface="42dot Sans"/>
                <a:sym typeface="42dot Sans"/>
              </a:rPr>
              <a:t>을 </a:t>
            </a:r>
            <a:r>
              <a:rPr lang="ko-KR" altLang="en-US" sz="3700" b="1" dirty="0" err="1">
                <a:solidFill>
                  <a:schemeClr val="tx1"/>
                </a:solidFill>
                <a:latin typeface="42dot Sans"/>
                <a:ea typeface="42dot Sans"/>
                <a:cs typeface="42dot Sans"/>
                <a:sym typeface="42dot Sans"/>
              </a:rPr>
              <a:t>쓰는건</a:t>
            </a:r>
            <a:r>
              <a:rPr lang="ko-KR" altLang="en-US" sz="3700" b="1" dirty="0">
                <a:solidFill>
                  <a:schemeClr val="tx1"/>
                </a:solidFill>
                <a:latin typeface="42dot Sans"/>
                <a:ea typeface="42dot Sans"/>
                <a:cs typeface="42dot Sans"/>
                <a:sym typeface="42dot Sans"/>
              </a:rPr>
              <a:t> 쉽지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10439223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1159</Words>
  <Application>Microsoft Macintosh PowerPoint</Application>
  <PresentationFormat>화면 슬라이드 쇼(16:9)</PresentationFormat>
  <Paragraphs>187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42dot Sans</vt:lpstr>
      <vt:lpstr>Arial</vt:lpstr>
      <vt:lpstr>Simple Dark</vt:lpstr>
      <vt:lpstr>난 spring에서 ml 서빙을 해봤어요 </vt:lpstr>
      <vt:lpstr>발표자 소개</vt:lpstr>
      <vt:lpstr>난 spring에서 ml 서빙을 해봤어요</vt:lpstr>
      <vt:lpstr>JVM에서 ML 서빙을 한다고요?</vt:lpstr>
      <vt:lpstr>오늘 공유하고자 하고자 하는 것</vt:lpstr>
      <vt:lpstr>왜 JVM에서 ML 서빙을 해야하는가? 예? 저보고 ML 서빙을 하라고요? </vt:lpstr>
      <vt:lpstr>왜 JVM에서 ML 서빙을 해야하는가? ML에서 Python 사용의 장점 </vt:lpstr>
      <vt:lpstr>왜 JVM에서 ML 서빙을 해야하는가? ML에서 Python 사용의 장점</vt:lpstr>
      <vt:lpstr>왜 JVM에서 ML 서빙을 해야하는가? ML에서 Python 사용의 장점</vt:lpstr>
      <vt:lpstr>왜 JVM에서 ML 서빙을 해야하는가? 프로덕션에서 Python이 가지는 어려움</vt:lpstr>
      <vt:lpstr>왜 JVM에서 ML 서빙을 해야하는가? 그럼 Python 말고 다른 대안은 없나? </vt:lpstr>
      <vt:lpstr>왜 JVM에서 ML 서빙을 해야하는가? ML 추론 서버/엔진 사용</vt:lpstr>
      <vt:lpstr>왜 JVM에서 ML 서빙을 해야하는가? ML 추론 서버/엔진 사용</vt:lpstr>
      <vt:lpstr>왜 JVM에서 ML 서빙을 해야하는가? ML 추론 서버/엔진 사용의 어려움</vt:lpstr>
      <vt:lpstr>왜 JVM에서 ML 서빙을 해야하는가? JVM에서 ML 서빙이 주는 장점 </vt:lpstr>
      <vt:lpstr>왜 JVM에서 ML 서빙을 해야하는가? JVM에서 ML 서빙이 주는 장점 </vt:lpstr>
      <vt:lpstr>그래서 어떻게 할 수 있는데요?</vt:lpstr>
      <vt:lpstr>어떻게 JVM에서 ML 서빙을 할 수 있는가? JVM에서 ML 서빙을 하기 위한 여러 방법들 </vt:lpstr>
      <vt:lpstr>어떻게 JVM에서 ML 서빙을 할 수 있는가? JVM에서 ML 서빙을 하기 위한 여러 방법들 </vt:lpstr>
      <vt:lpstr>어떻게 JVM에서 ML 서빙을 할 수 있는가? DJL을 통한 JVM에서의 ML 서빙 특징</vt:lpstr>
      <vt:lpstr>어떻게 JVM에서 ML 서빙을 할 수 있는가? DJL을 통한 JVM에서의 ML 서빙 특징</vt:lpstr>
      <vt:lpstr>어떻게 JVM에서 ML 서빙을 할 수 있는가? DJL을 통한 JVM에서의 ML 서빙 특징</vt:lpstr>
      <vt:lpstr>어떻게 JVM에서 ML 서빙을 할 수 있는가? DJL을 통한 JVM에서의 ML 서빙 예시</vt:lpstr>
      <vt:lpstr>어떻게 JVM에서 ML 서빙을 할 수 있는가? DJL을 통한 JVM에서의 ML 서빙 예시</vt:lpstr>
      <vt:lpstr>어떻게 JVM에서 ML 서빙을 할 수 있는가? DJL을 통한 JVM에서의 ML 서빙 예시</vt:lpstr>
      <vt:lpstr>이 상품 대박 좋아요! 강추합니다!!</vt:lpstr>
      <vt:lpstr>어떻게 JVM에서 ML 서빙을 할 수 있는가? DJL을 통한 JVM에서의 ML 서빙 예시</vt:lpstr>
      <vt:lpstr>어떻게 JVM에서 ML 서빙을 할 수 있는가? DJL을 통한 JVM에서의 ML 서빙 예시</vt:lpstr>
      <vt:lpstr>어떻게 JVM에서 ML 서빙을 할 수 있는가? DJL을 통한 JVM에서의 ML 서빙 예시</vt:lpstr>
      <vt:lpstr>어떻게 JVM에서 ML 서빙을 할 수 있는가? DJL을 통한 JVM에서의 ML 서빙 예시</vt:lpstr>
      <vt:lpstr>어떻게 JVM에서 ML 서빙을 할 수 있는가? DJL을 통한 JVM에서의 ML 서빙 예시</vt:lpstr>
      <vt:lpstr>어떻게 JVM에서 ML 서빙을 할 수 있는가? DJL을 통한 JVM에서의 ML 서빙 실 사례 </vt:lpstr>
      <vt:lpstr>어떻게 JVM에서 ML 서빙을 할 수 있는가? DJL을 통한 JVM에서의 ML 서빙 한계</vt:lpstr>
      <vt:lpstr>어떻게 JVM에서 ML 서빙을 할 수 있는가? JVM에서 ML 서빙을 하기 위한 여러 방법들 </vt:lpstr>
      <vt:lpstr>어떻게 JVM에서 ML 서빙을 할 수 있는가? Tensorflow를 통한 JVM에서의 ML 서빙 특징</vt:lpstr>
      <vt:lpstr>어떻게 JVM에서 ML 서빙을 할 수 있는가? Tensorflow를 통한 JVM에서의 ML 서빙 특징</vt:lpstr>
      <vt:lpstr>어떻게 JVM에서 ML 서빙을 할 수 있는가? Tensorflow를 통한 JVM에서의 ML 서빙 특징</vt:lpstr>
      <vt:lpstr>어떻게 JVM에서 ML 서빙을 할 수 있는가? Tensorflow를 통한 JVM에서의 ML 서빙 특징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어떻게 JVM에서 ML 서빙을 할 수 있는가? Tensorflow를 통한 JVM에서의 ML 서빙 예시</vt:lpstr>
      <vt:lpstr>JVM으로 서빙하는것만이 정답일까요?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 수원</cp:lastModifiedBy>
  <cp:revision>37</cp:revision>
  <dcterms:modified xsi:type="dcterms:W3CDTF">2025-06-27T15:03:51Z</dcterms:modified>
</cp:coreProperties>
</file>